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4"/>
  </p:notesMasterIdLst>
  <p:sldIdLst>
    <p:sldId id="256" r:id="rId2"/>
    <p:sldId id="267" r:id="rId3"/>
    <p:sldId id="258" r:id="rId4"/>
    <p:sldId id="304" r:id="rId5"/>
    <p:sldId id="315" r:id="rId6"/>
    <p:sldId id="317" r:id="rId7"/>
    <p:sldId id="318" r:id="rId8"/>
    <p:sldId id="319" r:id="rId9"/>
    <p:sldId id="320" r:id="rId10"/>
    <p:sldId id="321" r:id="rId11"/>
    <p:sldId id="322" r:id="rId12"/>
    <p:sldId id="323" r:id="rId13"/>
    <p:sldId id="324" r:id="rId14"/>
    <p:sldId id="308" r:id="rId15"/>
    <p:sldId id="326" r:id="rId16"/>
    <p:sldId id="325" r:id="rId17"/>
    <p:sldId id="327" r:id="rId18"/>
    <p:sldId id="328" r:id="rId19"/>
    <p:sldId id="329" r:id="rId20"/>
    <p:sldId id="330" r:id="rId21"/>
    <p:sldId id="331" r:id="rId22"/>
    <p:sldId id="332" r:id="rId23"/>
    <p:sldId id="333" r:id="rId24"/>
    <p:sldId id="334" r:id="rId25"/>
    <p:sldId id="335" r:id="rId26"/>
    <p:sldId id="336" r:id="rId27"/>
    <p:sldId id="337" r:id="rId28"/>
    <p:sldId id="338" r:id="rId29"/>
    <p:sldId id="339" r:id="rId30"/>
    <p:sldId id="307" r:id="rId31"/>
    <p:sldId id="340" r:id="rId32"/>
    <p:sldId id="341" r:id="rId33"/>
    <p:sldId id="342" r:id="rId34"/>
    <p:sldId id="343" r:id="rId35"/>
    <p:sldId id="344" r:id="rId36"/>
    <p:sldId id="345" r:id="rId37"/>
    <p:sldId id="346" r:id="rId38"/>
    <p:sldId id="347" r:id="rId39"/>
    <p:sldId id="348" r:id="rId40"/>
    <p:sldId id="349" r:id="rId41"/>
    <p:sldId id="350" r:id="rId42"/>
    <p:sldId id="305" r:id="rId43"/>
    <p:sldId id="316" r:id="rId44"/>
    <p:sldId id="351" r:id="rId45"/>
    <p:sldId id="309" r:id="rId46"/>
    <p:sldId id="352" r:id="rId47"/>
    <p:sldId id="353" r:id="rId48"/>
    <p:sldId id="354" r:id="rId49"/>
    <p:sldId id="355" r:id="rId50"/>
    <p:sldId id="356" r:id="rId51"/>
    <p:sldId id="357" r:id="rId52"/>
    <p:sldId id="358" r:id="rId53"/>
    <p:sldId id="310" r:id="rId54"/>
    <p:sldId id="306" r:id="rId55"/>
    <p:sldId id="311" r:id="rId56"/>
    <p:sldId id="312" r:id="rId57"/>
    <p:sldId id="313" r:id="rId58"/>
    <p:sldId id="359" r:id="rId59"/>
    <p:sldId id="314" r:id="rId60"/>
    <p:sldId id="271" r:id="rId61"/>
    <p:sldId id="272" r:id="rId62"/>
    <p:sldId id="263" r:id="rId63"/>
  </p:sldIdLst>
  <p:sldSz cx="12192000" cy="6858000"/>
  <p:notesSz cx="6858000" cy="9144000"/>
  <p:embeddedFontLst>
    <p:embeddedFont>
      <p:font typeface="Arial Unicode MS" panose="020B0604020202020204" pitchFamily="34" charset="-128"/>
      <p:regular r:id="rId65"/>
    </p:embeddedFont>
    <p:embeddedFont>
      <p:font typeface="Cambria" panose="02040503050406030204" pitchFamily="18" charset="0"/>
      <p:regular r:id="rId66"/>
      <p:bold r:id="rId67"/>
      <p:italic r:id="rId68"/>
      <p:boldItalic r:id="rId69"/>
    </p:embeddedFont>
    <p:embeddedFont>
      <p:font typeface="Lato" panose="020F0502020204030203" pitchFamily="34" charset="0"/>
      <p:regular r:id="rId70"/>
      <p:bold r:id="rId71"/>
      <p:italic r:id="rId72"/>
      <p:boldItalic r:id="rId73"/>
    </p:embeddedFont>
    <p:embeddedFont>
      <p:font typeface="Lato Black" panose="020F0502020204030203" pitchFamily="34" charset="0"/>
      <p:bold r:id="rId74"/>
      <p:boldItalic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4" roundtripDataSignature="AMtx7mh4VrLQLvjXUsQeVJWWu9hsLYoG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84278" autoAdjust="0"/>
  </p:normalViewPr>
  <p:slideViewPr>
    <p:cSldViewPr snapToGrid="0">
      <p:cViewPr varScale="1">
        <p:scale>
          <a:sx n="66" d="100"/>
          <a:sy n="66" d="100"/>
        </p:scale>
        <p:origin x="522"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4.fntdata"/><Relationship Id="rId84" Type="http://customschemas.google.com/relationships/presentationmetadata" Target="meta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font" Target="fonts/font10.fntdata"/><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3350B54-763E-24D7-6FF8-302528387E4B}"/>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381BA9D-2140-8C84-17D9-08351696B1F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71133AD2-BD64-91B3-400B-00FC763AAF6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0114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3350B54-763E-24D7-6FF8-302528387E4B}"/>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381BA9D-2140-8C84-17D9-08351696B1F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71133AD2-BD64-91B3-400B-00FC763AAF6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34884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3350B54-763E-24D7-6FF8-302528387E4B}"/>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381BA9D-2140-8C84-17D9-08351696B1F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71133AD2-BD64-91B3-400B-00FC763AAF6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6017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3350B54-763E-24D7-6FF8-302528387E4B}"/>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381BA9D-2140-8C84-17D9-08351696B1F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71133AD2-BD64-91B3-400B-00FC763AAF6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9057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B328613-E242-D0B2-EBC3-500B0D0DCAF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A6F1BA1-6ECE-ED24-D49B-CF01427C05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6DDD6539-A583-BFB6-36C9-098C5AF012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03828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B328613-E242-D0B2-EBC3-500B0D0DCAF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A6F1BA1-6ECE-ED24-D49B-CF01427C05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6DDD6539-A583-BFB6-36C9-098C5AF012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29735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B328613-E242-D0B2-EBC3-500B0D0DCAF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A6F1BA1-6ECE-ED24-D49B-CF01427C05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6DDD6539-A583-BFB6-36C9-098C5AF012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49869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B328613-E242-D0B2-EBC3-500B0D0DCAF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A6F1BA1-6ECE-ED24-D49B-CF01427C05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6DDD6539-A583-BFB6-36C9-098C5AF012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37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B328613-E242-D0B2-EBC3-500B0D0DCAF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A6F1BA1-6ECE-ED24-D49B-CF01427C05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6DDD6539-A583-BFB6-36C9-098C5AF012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1906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B328613-E242-D0B2-EBC3-500B0D0DCAF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A6F1BA1-6ECE-ED24-D49B-CF01427C05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6DDD6539-A583-BFB6-36C9-098C5AF012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7349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213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B328613-E242-D0B2-EBC3-500B0D0DCAF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A6F1BA1-6ECE-ED24-D49B-CF01427C05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6DDD6539-A583-BFB6-36C9-098C5AF012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458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B328613-E242-D0B2-EBC3-500B0D0DCAF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A6F1BA1-6ECE-ED24-D49B-CF01427C05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6DDD6539-A583-BFB6-36C9-098C5AF012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8425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B328613-E242-D0B2-EBC3-500B0D0DCAF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A6F1BA1-6ECE-ED24-D49B-CF01427C05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6DDD6539-A583-BFB6-36C9-098C5AF012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135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B328613-E242-D0B2-EBC3-500B0D0DCAF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A6F1BA1-6ECE-ED24-D49B-CF01427C05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6DDD6539-A583-BFB6-36C9-098C5AF012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16807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B328613-E242-D0B2-EBC3-500B0D0DCAF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A6F1BA1-6ECE-ED24-D49B-CF01427C05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6DDD6539-A583-BFB6-36C9-098C5AF012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6899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B328613-E242-D0B2-EBC3-500B0D0DCAF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A6F1BA1-6ECE-ED24-D49B-CF01427C05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6DDD6539-A583-BFB6-36C9-098C5AF012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66782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B328613-E242-D0B2-EBC3-500B0D0DCAF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A6F1BA1-6ECE-ED24-D49B-CF01427C05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6DDD6539-A583-BFB6-36C9-098C5AF012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9088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B328613-E242-D0B2-EBC3-500B0D0DCAF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A6F1BA1-6ECE-ED24-D49B-CF01427C05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6DDD6539-A583-BFB6-36C9-098C5AF012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40810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B328613-E242-D0B2-EBC3-500B0D0DCAF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A6F1BA1-6ECE-ED24-D49B-CF01427C05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6DDD6539-A583-BFB6-36C9-098C5AF012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0654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B328613-E242-D0B2-EBC3-500B0D0DCAF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A6F1BA1-6ECE-ED24-D49B-CF01427C05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6DDD6539-A583-BFB6-36C9-098C5AF0128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5743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7A6E7C7-E562-542E-2E4E-6A2438AD669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D32A19C0-B64D-575F-166D-B751CE0C8D0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9FDBE8C9-86F1-6A24-4646-EB6F2C1262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63028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7A6E7C7-E562-542E-2E4E-6A2438AD669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D32A19C0-B64D-575F-166D-B751CE0C8D0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9FDBE8C9-86F1-6A24-4646-EB6F2C1262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70028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7A6E7C7-E562-542E-2E4E-6A2438AD669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D32A19C0-B64D-575F-166D-B751CE0C8D0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9FDBE8C9-86F1-6A24-4646-EB6F2C1262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77630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7A6E7C7-E562-542E-2E4E-6A2438AD669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D32A19C0-B64D-575F-166D-B751CE0C8D0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9FDBE8C9-86F1-6A24-4646-EB6F2C1262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68122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7A6E7C7-E562-542E-2E4E-6A2438AD669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D32A19C0-B64D-575F-166D-B751CE0C8D0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9FDBE8C9-86F1-6A24-4646-EB6F2C1262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77768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7A6E7C7-E562-542E-2E4E-6A2438AD669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D32A19C0-B64D-575F-166D-B751CE0C8D0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9FDBE8C9-86F1-6A24-4646-EB6F2C1262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9190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7A6E7C7-E562-542E-2E4E-6A2438AD669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D32A19C0-B64D-575F-166D-B751CE0C8D0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9FDBE8C9-86F1-6A24-4646-EB6F2C1262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5481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7A6E7C7-E562-542E-2E4E-6A2438AD669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D32A19C0-B64D-575F-166D-B751CE0C8D0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9FDBE8C9-86F1-6A24-4646-EB6F2C1262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88278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7A6E7C7-E562-542E-2E4E-6A2438AD669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D32A19C0-B64D-575F-166D-B751CE0C8D0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9FDBE8C9-86F1-6A24-4646-EB6F2C1262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3880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7A6E7C7-E562-542E-2E4E-6A2438AD669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D32A19C0-B64D-575F-166D-B751CE0C8D0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9FDBE8C9-86F1-6A24-4646-EB6F2C1262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4386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98024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7A6E7C7-E562-542E-2E4E-6A2438AD669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D32A19C0-B64D-575F-166D-B751CE0C8D0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9FDBE8C9-86F1-6A24-4646-EB6F2C1262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83137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7A6E7C7-E562-542E-2E4E-6A2438AD669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D32A19C0-B64D-575F-166D-B751CE0C8D0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9FDBE8C9-86F1-6A24-4646-EB6F2C12621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606474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F5391E9-F4DD-D513-9AF6-0B60F3F06660}"/>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B2F87E1-FE33-98AA-479B-CC5D00D305D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005C773-76D5-958C-F528-6012CA6029C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15692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72BA9B7-4EF2-4BBE-4BC2-459C2B92306C}"/>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D307965-CED0-1160-BC2E-00BC88B5B6E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AF4BD21-822C-2547-2B3F-972C7073980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37060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72BA9B7-4EF2-4BBE-4BC2-459C2B92306C}"/>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D307965-CED0-1160-BC2E-00BC88B5B6E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AF4BD21-822C-2547-2B3F-972C7073980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93125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CD12F7D-CFE3-5617-D88D-FD1B7E7761E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BD8EDF1-AB25-9E69-9CDB-467052243BA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C3BAA389-2AD2-892B-2747-93A866CF29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44080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CD12F7D-CFE3-5617-D88D-FD1B7E7761E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BD8EDF1-AB25-9E69-9CDB-467052243BA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C3BAA389-2AD2-892B-2747-93A866CF29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19737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CD12F7D-CFE3-5617-D88D-FD1B7E7761E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BD8EDF1-AB25-9E69-9CDB-467052243BA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C3BAA389-2AD2-892B-2747-93A866CF29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23240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CD12F7D-CFE3-5617-D88D-FD1B7E7761E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BD8EDF1-AB25-9E69-9CDB-467052243BA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C3BAA389-2AD2-892B-2747-93A866CF29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88011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CD12F7D-CFE3-5617-D88D-FD1B7E7761E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BD8EDF1-AB25-9E69-9CDB-467052243BA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C3BAA389-2AD2-892B-2747-93A866CF29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6272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3350B54-763E-24D7-6FF8-302528387E4B}"/>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381BA9D-2140-8C84-17D9-08351696B1F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71133AD2-BD64-91B3-400B-00FC763AAF6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48941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CD12F7D-CFE3-5617-D88D-FD1B7E7761E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BD8EDF1-AB25-9E69-9CDB-467052243BA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C3BAA389-2AD2-892B-2747-93A866CF29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41143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CD12F7D-CFE3-5617-D88D-FD1B7E7761E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BD8EDF1-AB25-9E69-9CDB-467052243BA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C3BAA389-2AD2-892B-2747-93A866CF29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57313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CD12F7D-CFE3-5617-D88D-FD1B7E7761E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BD8EDF1-AB25-9E69-9CDB-467052243BA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C3BAA389-2AD2-892B-2747-93A866CF297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87437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E44B361-32A4-EC2F-599E-B95A460E82D9}"/>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D9C6EB52-6BDF-0FA2-07AC-FEABCF38364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655CFEE-8276-918D-6582-83319BAC0D5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75388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7469A8B0-B9EF-DA21-C958-9BD7B1FE29D9}"/>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C699DF7E-0916-20F9-7072-CC4F0B2D9A8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C14217D-4DF6-7833-A751-23F30A41E7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63456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76518131-A62C-EF21-CD15-8E943BA2570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71A16AE-EB90-7E45-8B1B-BAF9C27ADDF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B0D00A93-4E81-9F40-45D4-B3E3E2FB6E5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39419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391C21E0-02C3-1624-3DA4-C0DBFAB2D355}"/>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C7044027-FDE6-02B9-D7B8-7F2CBF850EB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C505D0B7-F823-F32B-5EBD-E6EE9AC587F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30722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CA911CDA-4A2A-640E-A017-6CD404D1EBF5}"/>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AFC8FA15-B4D3-DC18-4A15-7742BF8DB45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3996F61B-DF7A-9149-04B3-036AB2A7BA6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77942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CA911CDA-4A2A-640E-A017-6CD404D1EBF5}"/>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AFC8FA15-B4D3-DC18-4A15-7742BF8DB45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3996F61B-DF7A-9149-04B3-036AB2A7BA6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74688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63A9A2EA-B06B-B428-1CF3-6238A8FA7E7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505FAE53-EABD-2561-0059-FCD220264DC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B1463E2A-7782-1EE7-5911-18038B68E03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057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3350B54-763E-24D7-6FF8-302528387E4B}"/>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381BA9D-2140-8C84-17D9-08351696B1F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71133AD2-BD64-91B3-400B-00FC763AAF6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386365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2522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372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3350B54-763E-24D7-6FF8-302528387E4B}"/>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381BA9D-2140-8C84-17D9-08351696B1F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71133AD2-BD64-91B3-400B-00FC763AAF6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0395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3350B54-763E-24D7-6FF8-302528387E4B}"/>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381BA9D-2140-8C84-17D9-08351696B1F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71133AD2-BD64-91B3-400B-00FC763AAF6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9778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3350B54-763E-24D7-6FF8-302528387E4B}"/>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381BA9D-2140-8C84-17D9-08351696B1F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71133AD2-BD64-91B3-400B-00FC763AAF6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98097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a:stretch/>
        </p:blipFill>
        <p:spPr>
          <a:xfrm>
            <a:off x="0" y="880629"/>
            <a:ext cx="10981113" cy="6176876"/>
          </a:xfrm>
          <a:prstGeom prst="rect">
            <a:avLst/>
          </a:prstGeom>
          <a:noFill/>
          <a:ln>
            <a:noFill/>
          </a:ln>
        </p:spPr>
      </p:pic>
      <p:pic>
        <p:nvPicPr>
          <p:cNvPr id="17" name="Google Shape;17;p10"/>
          <p:cNvPicPr preferRelativeResize="0"/>
          <p:nvPr/>
        </p:nvPicPr>
        <p:blipFill rotWithShape="1">
          <a:blip r:embed="rId3">
            <a:alphaModFix/>
          </a:blip>
          <a:srcRect r="-3333" b="87407"/>
          <a:stretch/>
        </p:blipFill>
        <p:spPr>
          <a:xfrm>
            <a:off x="0" y="0"/>
            <a:ext cx="12598400" cy="431800"/>
          </a:xfrm>
          <a:prstGeom prst="rect">
            <a:avLst/>
          </a:prstGeom>
          <a:noFill/>
          <a:ln>
            <a:noFill/>
          </a:ln>
        </p:spPr>
      </p:pic>
      <p:sp>
        <p:nvSpPr>
          <p:cNvPr id="18" name="Google Shape;18;p10"/>
          <p:cNvSpPr txBox="1">
            <a:spLocks noGrp="1"/>
          </p:cNvSpPr>
          <p:nvPr>
            <p:ph type="title"/>
          </p:nvPr>
        </p:nvSpPr>
        <p:spPr>
          <a:xfrm>
            <a:off x="1595351" y="2187196"/>
            <a:ext cx="9001297" cy="77858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4400"/>
              <a:buFont typeface="Lato Black"/>
              <a:buNone/>
              <a:defRPr sz="44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 name="Google Shape;19;p10"/>
          <p:cNvPicPr preferRelativeResize="0"/>
          <p:nvPr/>
        </p:nvPicPr>
        <p:blipFill rotWithShape="1">
          <a:blip r:embed="rId4">
            <a:alphaModFix/>
          </a:blip>
          <a:srcRect/>
          <a:stretch/>
        </p:blipFill>
        <p:spPr>
          <a:xfrm>
            <a:off x="4847885" y="210692"/>
            <a:ext cx="2496230" cy="1015802"/>
          </a:xfrm>
          <a:prstGeom prst="rect">
            <a:avLst/>
          </a:prstGeom>
          <a:noFill/>
          <a:ln>
            <a:noFill/>
          </a:ln>
        </p:spPr>
      </p:pic>
      <p:sp>
        <p:nvSpPr>
          <p:cNvPr id="20" name="Google Shape;20;p10"/>
          <p:cNvSpPr txBox="1"/>
          <p:nvPr/>
        </p:nvSpPr>
        <p:spPr>
          <a:xfrm>
            <a:off x="1595350" y="1017973"/>
            <a:ext cx="9144000" cy="778583"/>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839788" y="659342"/>
            <a:ext cx="3932237" cy="10702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2"/>
          <p:cNvSpPr>
            <a:spLocks noGrp="1"/>
          </p:cNvSpPr>
          <p:nvPr>
            <p:ph type="pic" idx="2"/>
          </p:nvPr>
        </p:nvSpPr>
        <p:spPr>
          <a:xfrm>
            <a:off x="5183188" y="987425"/>
            <a:ext cx="6172200" cy="4873625"/>
          </a:xfrm>
          <a:prstGeom prst="rect">
            <a:avLst/>
          </a:prstGeom>
          <a:noFill/>
          <a:ln>
            <a:noFill/>
          </a:ln>
        </p:spPr>
      </p:sp>
      <p:sp>
        <p:nvSpPr>
          <p:cNvPr id="33" name="Google Shape;33;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34" name="Google Shape;34;p12"/>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35" name="Google Shape;35;p12"/>
          <p:cNvPicPr preferRelativeResize="0"/>
          <p:nvPr/>
        </p:nvPicPr>
        <p:blipFill rotWithShape="1">
          <a:blip r:embed="rId3">
            <a:alphaModFix/>
          </a:blip>
          <a:srcRect l="15000" t="43307" r="32291" b="37052"/>
          <a:stretch/>
        </p:blipFill>
        <p:spPr>
          <a:xfrm>
            <a:off x="211666" y="6201820"/>
            <a:ext cx="3590248" cy="656180"/>
          </a:xfrm>
          <a:prstGeom prst="rect">
            <a:avLst/>
          </a:prstGeom>
          <a:noFill/>
          <a:ln>
            <a:noFill/>
          </a:ln>
        </p:spPr>
      </p:pic>
      <p:sp>
        <p:nvSpPr>
          <p:cNvPr id="36" name="Google Shape;36;p12"/>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r="-3333" b="87407"/>
          <a:stretch/>
        </p:blipFill>
        <p:spPr>
          <a:xfrm>
            <a:off x="0" y="0"/>
            <a:ext cx="12598400" cy="431800"/>
          </a:xfrm>
          <a:prstGeom prst="rect">
            <a:avLst/>
          </a:prstGeom>
          <a:noFill/>
          <a:ln>
            <a:noFill/>
          </a:ln>
        </p:spPr>
      </p:pic>
      <p:pic>
        <p:nvPicPr>
          <p:cNvPr id="72" name="Google Shape;72;p17"/>
          <p:cNvPicPr preferRelativeResize="0"/>
          <p:nvPr/>
        </p:nvPicPr>
        <p:blipFill rotWithShape="1">
          <a:blip r:embed="rId3">
            <a:alphaModFix/>
          </a:blip>
          <a:srcRect/>
          <a:stretch/>
        </p:blipFill>
        <p:spPr>
          <a:xfrm>
            <a:off x="-85306" y="-330860"/>
            <a:ext cx="12192000" cy="6858000"/>
          </a:xfrm>
          <a:prstGeom prst="rect">
            <a:avLst/>
          </a:prstGeom>
          <a:noFill/>
          <a:ln>
            <a:noFill/>
          </a:ln>
        </p:spPr>
      </p:pic>
      <p:sp>
        <p:nvSpPr>
          <p:cNvPr id="73" name="Google Shape;73;p17"/>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9600"/>
              <a:buFont typeface="Lato Black"/>
              <a:buNone/>
              <a:defRPr sz="96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4" name="Google Shape;74;p17"/>
          <p:cNvPicPr preferRelativeResize="0"/>
          <p:nvPr/>
        </p:nvPicPr>
        <p:blipFill rotWithShape="1">
          <a:blip r:embed="rId4">
            <a:alphaModFix/>
          </a:blip>
          <a:srcRect/>
          <a:stretch/>
        </p:blipFill>
        <p:spPr>
          <a:xfrm>
            <a:off x="4357944" y="330860"/>
            <a:ext cx="2890753" cy="1176347"/>
          </a:xfrm>
          <a:prstGeom prst="rect">
            <a:avLst/>
          </a:prstGeom>
          <a:noFill/>
          <a:ln>
            <a:noFill/>
          </a:ln>
        </p:spPr>
      </p:pic>
      <p:sp>
        <p:nvSpPr>
          <p:cNvPr id="75" name="Google Shape;75;p17"/>
          <p:cNvSpPr txBox="1"/>
          <p:nvPr/>
        </p:nvSpPr>
        <p:spPr>
          <a:xfrm>
            <a:off x="2805445" y="1354975"/>
            <a:ext cx="6410498" cy="688410"/>
          </a:xfrm>
          <a:prstGeom prst="rect">
            <a:avLst/>
          </a:prstGeom>
          <a:no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9788" y="577547"/>
            <a:ext cx="3932237" cy="12922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9" name="Google Shape;79;p18"/>
          <p:cNvSpPr txBox="1">
            <a:spLocks noGrp="1"/>
          </p:cNvSpPr>
          <p:nvPr>
            <p:ph type="body" idx="2"/>
          </p:nvPr>
        </p:nvSpPr>
        <p:spPr>
          <a:xfrm>
            <a:off x="839788" y="2201630"/>
            <a:ext cx="3932237" cy="366735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80" name="Google Shape;80;p18"/>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81" name="Google Shape;81;p18"/>
          <p:cNvPicPr preferRelativeResize="0"/>
          <p:nvPr/>
        </p:nvPicPr>
        <p:blipFill rotWithShape="1">
          <a:blip r:embed="rId3">
            <a:alphaModFix/>
          </a:blip>
          <a:srcRect l="24127" t="66898" r="25919" b="25925"/>
          <a:stretch/>
        </p:blipFill>
        <p:spPr>
          <a:xfrm>
            <a:off x="810734" y="1911095"/>
            <a:ext cx="2855494" cy="115369"/>
          </a:xfrm>
          <a:prstGeom prst="rect">
            <a:avLst/>
          </a:prstGeom>
          <a:noFill/>
          <a:ln>
            <a:noFill/>
          </a:ln>
        </p:spPr>
      </p:pic>
      <p:pic>
        <p:nvPicPr>
          <p:cNvPr id="82" name="Google Shape;82;p18"/>
          <p:cNvPicPr preferRelativeResize="0"/>
          <p:nvPr/>
        </p:nvPicPr>
        <p:blipFill rotWithShape="1">
          <a:blip r:embed="rId4">
            <a:alphaModFix/>
          </a:blip>
          <a:srcRect l="15000" t="43307" r="32291" b="37052"/>
          <a:stretch/>
        </p:blipFill>
        <p:spPr>
          <a:xfrm>
            <a:off x="211666" y="6160255"/>
            <a:ext cx="3590248" cy="656180"/>
          </a:xfrm>
          <a:prstGeom prst="rect">
            <a:avLst/>
          </a:prstGeom>
          <a:noFill/>
          <a:ln>
            <a:noFill/>
          </a:ln>
        </p:spPr>
      </p:pic>
      <p:sp>
        <p:nvSpPr>
          <p:cNvPr id="83" name="Google Shape;83;p18"/>
          <p:cNvSpPr txBox="1">
            <a:spLocks noGrp="1"/>
          </p:cNvSpPr>
          <p:nvPr>
            <p:ph type="ftr" idx="11"/>
          </p:nvPr>
        </p:nvSpPr>
        <p:spPr>
          <a:xfrm>
            <a:off x="728132" y="6387798"/>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3098799" y="6335940"/>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85"/>
        <p:cNvGrpSpPr/>
        <p:nvPr/>
      </p:nvGrpSpPr>
      <p:grpSpPr>
        <a:xfrm>
          <a:off x="0" y="0"/>
          <a:ext cx="0" cy="0"/>
          <a:chOff x="0" y="0"/>
          <a:chExt cx="0" cy="0"/>
        </a:xfrm>
      </p:grpSpPr>
      <p:sp>
        <p:nvSpPr>
          <p:cNvPr id="86" name="Google Shape;8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44E8C"/>
              </a:buClr>
              <a:buSzPts val="4400"/>
              <a:buFont typeface="Lato Black"/>
              <a:buNone/>
              <a:defRPr sz="4400" b="1" i="0" u="none" strike="noStrike" cap="none">
                <a:solidFill>
                  <a:srgbClr val="144E8C"/>
                </a:solidFill>
                <a:latin typeface="Lato Black"/>
                <a:ea typeface="Lato Black"/>
                <a:cs typeface="Lato Black"/>
                <a:sym typeface="La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anhtd@uel.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randuythanh.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tranduythanh.com/2023/09/17/bai-2-tich-hop-qt-designer-va-pyuic-vao-pychar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tranduythanh.com/2023/09/24/bai-3-y-nghia-cac-thanh-phan-trong-du-an-pyqt6-qt-designer"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tranduythanh.com/2023/09/29/bai-5-qmainwindow-va-ky-thuat-ke-thua-de-tuy-chinh-signals-slots-trong-pyqt6-va-qt-designer/"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s://tranduythanh.com/2023/09/24/bai-4-xu-ly-signals-va-slots-trong-pyqt6-va-qt-designer/"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tranduythanh.com/2023/09/16/bai-1-cai-dat-va-su-dung-python-qt-designer/"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tranduythanh.com/software/QtDesignerSetup.rar" TargetMode="External"/><Relationship Id="rId4" Type="http://schemas.openxmlformats.org/officeDocument/2006/relationships/hyperlink" Target="https://build-system.fman.io/static/public/files/Qt%20Designer%20Setup.exe"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tranduythanh.com/2023/09/29/bai-5-qmainwindow-va-ky-thuat-ke-thua-de-tuy-chinh-signals-slots-trong-pyqt6-va-qt-designer/"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tranduythanh.com/2023/10/01/bai-6-qmainwindow-va-ky-thuat-ke-thua-de-tuy-chinh-signals-slots-trong-pyqt6-va-qt-designer-p2/"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hyperlink" Target="https://tranduythanh.com/2023/10/17/bai-7-qvboxlayout-layout-management/" TargetMode="Externa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hyperlink" Target="https://tranduythanh.com/2023/10/17/bai-8-qhboxlayout-layout-management/" TargetMode="Externa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https://tranduythanh.com/2023/11/04/bai-9-gridlayout-layout-management/"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hyperlink" Target="https://tranduythanh.com/2023/11/06/bai-10-qformlayout-layout-management/" TargetMode="External"/><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6" name="Title 1">
            <a:extLst>
              <a:ext uri="{FF2B5EF4-FFF2-40B4-BE49-F238E27FC236}">
                <a16:creationId xmlns:a16="http://schemas.microsoft.com/office/drawing/2014/main" id="{7F9BAC58-9AA6-A91A-085E-F1421DCCF43A}"/>
              </a:ext>
            </a:extLst>
          </p:cNvPr>
          <p:cNvSpPr txBox="1">
            <a:spLocks/>
          </p:cNvSpPr>
          <p:nvPr/>
        </p:nvSpPr>
        <p:spPr bwMode="auto">
          <a:xfrm>
            <a:off x="2064584" y="1697191"/>
            <a:ext cx="8763000" cy="1904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1">
                <a:solidFill>
                  <a:schemeClr val="bg2"/>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a:lstStyle>
          <a:p>
            <a:pPr>
              <a:defRPr/>
            </a:pPr>
            <a:r>
              <a:rPr lang="en-US" sz="3200" dirty="0" err="1">
                <a:solidFill>
                  <a:srgbClr val="002060"/>
                </a:solidFill>
                <a:latin typeface="Times New Roman" panose="02020603050405020304" pitchFamily="18" charset="0"/>
                <a:cs typeface="Times New Roman" panose="02020603050405020304" pitchFamily="18" charset="0"/>
              </a:rPr>
              <a:t>Học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máy</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trong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phân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tích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kinh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doanh</a:t>
            </a:r>
            <a:endParaRPr lang="en-US" sz="3200" kern="0" dirty="0">
              <a:solidFill>
                <a:srgbClr val="002060"/>
              </a:solidFill>
              <a:latin typeface="Times New Roman" panose="02020603050405020304" pitchFamily="18" charset="0"/>
              <a:cs typeface="Times New Roman" panose="02020603050405020304" pitchFamily="18" charset="0"/>
            </a:endParaRPr>
          </a:p>
          <a:p>
            <a:pPr>
              <a:defRPr/>
            </a:pPr>
            <a:r>
              <a:rPr lang="en-US" sz="3200" b="0" u="sng" kern="0" dirty="0" err="1">
                <a:solidFill>
                  <a:srgbClr val="002060"/>
                </a:solidFill>
                <a:latin typeface="Times New Roman" panose="02020603050405020304" pitchFamily="18" charset="0"/>
                <a:cs typeface="Times New Roman" panose="02020603050405020304" pitchFamily="18" charset="0"/>
              </a:rPr>
              <a:t>Bài</a:t>
            </a:r>
            <a:r>
              <a:rPr lang="en-US" sz="3200" b="0" u="sng" kern="0" dirty="0">
                <a:solidFill>
                  <a:srgbClr val="002060"/>
                </a:solidFill>
                <a:latin typeface="Times New Roman" panose="02020603050405020304" pitchFamily="18" charset="0"/>
                <a:cs typeface="Times New Roman" panose="02020603050405020304" pitchFamily="18" charset="0"/>
              </a:rPr>
              <a:t> </a:t>
            </a:r>
            <a:r>
              <a:rPr lang="en-US" sz="3200" b="0" u="sng" kern="0" dirty="0" err="1">
                <a:solidFill>
                  <a:srgbClr val="002060"/>
                </a:solidFill>
                <a:latin typeface="Times New Roman" panose="02020603050405020304" pitchFamily="18" charset="0"/>
                <a:cs typeface="Times New Roman" panose="02020603050405020304" pitchFamily="18" charset="0"/>
              </a:rPr>
              <a:t>Học</a:t>
            </a:r>
            <a:endParaRPr lang="en-US" sz="3200" b="0" u="sng" kern="0" dirty="0">
              <a:solidFill>
                <a:srgbClr val="002060"/>
              </a:solidFill>
              <a:latin typeface="Times New Roman" panose="02020603050405020304" pitchFamily="18" charset="0"/>
              <a:cs typeface="Times New Roman" panose="02020603050405020304" pitchFamily="18" charset="0"/>
            </a:endParaRPr>
          </a:p>
          <a:p>
            <a:pPr>
              <a:defRPr/>
            </a:pPr>
            <a:r>
              <a:rPr lang="en-US" sz="3200" b="0" dirty="0" err="1">
                <a:solidFill>
                  <a:srgbClr val="002060"/>
                </a:solidFill>
                <a:latin typeface="Times New Roman" panose="02020603050405020304" pitchFamily="18" charset="0"/>
                <a:cs typeface="Times New Roman" panose="02020603050405020304" pitchFamily="18" charset="0"/>
              </a:rPr>
              <a:t>Giới</a:t>
            </a:r>
            <a:r>
              <a:rPr lang="en-US" sz="3200" b="0" dirty="0">
                <a:solidFill>
                  <a:srgbClr val="002060"/>
                </a:solidFill>
                <a:latin typeface="Times New Roman" panose="02020603050405020304" pitchFamily="18" charset="0"/>
                <a:cs typeface="Times New Roman" panose="02020603050405020304" pitchFamily="18" charset="0"/>
              </a:rPr>
              <a:t> </a:t>
            </a:r>
            <a:r>
              <a:rPr lang="en-US" sz="3200" b="0" dirty="0" err="1">
                <a:solidFill>
                  <a:srgbClr val="002060"/>
                </a:solidFill>
                <a:latin typeface="Times New Roman" panose="02020603050405020304" pitchFamily="18" charset="0"/>
                <a:cs typeface="Times New Roman" panose="02020603050405020304" pitchFamily="18" charset="0"/>
              </a:rPr>
              <a:t>thiệu</a:t>
            </a:r>
            <a:r>
              <a:rPr lang="en-US" sz="3200" b="0" dirty="0">
                <a:solidFill>
                  <a:srgbClr val="002060"/>
                </a:solidFill>
                <a:latin typeface="Times New Roman" panose="02020603050405020304" pitchFamily="18" charset="0"/>
                <a:cs typeface="Times New Roman" panose="02020603050405020304" pitchFamily="18" charset="0"/>
              </a:rPr>
              <a:t> PyQt6 </a:t>
            </a:r>
            <a:r>
              <a:rPr lang="en-US" sz="3200" b="0" dirty="0" err="1">
                <a:solidFill>
                  <a:srgbClr val="002060"/>
                </a:solidFill>
                <a:latin typeface="Times New Roman" panose="02020603050405020304" pitchFamily="18" charset="0"/>
                <a:cs typeface="Times New Roman" panose="02020603050405020304" pitchFamily="18" charset="0"/>
              </a:rPr>
              <a:t>FrameWork</a:t>
            </a:r>
            <a:endParaRPr lang="en-US" sz="3200" kern="0" dirty="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2F97E3A-A23C-B018-8E45-86B8BF858946}"/>
              </a:ext>
            </a:extLst>
          </p:cNvPr>
          <p:cNvSpPr txBox="1"/>
          <p:nvPr/>
        </p:nvSpPr>
        <p:spPr>
          <a:xfrm>
            <a:off x="4863465" y="3442395"/>
            <a:ext cx="3781805" cy="1446550"/>
          </a:xfrm>
          <a:prstGeom prst="rect">
            <a:avLst/>
          </a:prstGeom>
          <a:noFill/>
        </p:spPr>
        <p:txBody>
          <a:bodyPr wrap="none" rtlCol="0">
            <a:spAutoFit/>
          </a:bodyPr>
          <a:lstStyle/>
          <a:p>
            <a:pPr algn="ctr"/>
            <a:r>
              <a:rPr lang="en-US" sz="2200" u="sng">
                <a:latin typeface="Times New Roman" panose="02020603050405020304" pitchFamily="18" charset="0"/>
                <a:cs typeface="Times New Roman" panose="02020603050405020304" pitchFamily="18" charset="0"/>
              </a:rPr>
              <a:t>Giảng viên:</a:t>
            </a:r>
          </a:p>
          <a:p>
            <a:pPr algn="ctr"/>
            <a:r>
              <a:rPr lang="en-US" sz="2200" b="1">
                <a:solidFill>
                  <a:srgbClr val="002060"/>
                </a:solidFill>
                <a:latin typeface="Times New Roman" panose="02020603050405020304" pitchFamily="18" charset="0"/>
                <a:cs typeface="Times New Roman" panose="02020603050405020304" pitchFamily="18" charset="0"/>
              </a:rPr>
              <a:t>TS. Trần Duy Thanh</a:t>
            </a:r>
          </a:p>
          <a:p>
            <a:r>
              <a:rPr lang="en-US" sz="2200">
                <a:latin typeface="Times New Roman" panose="02020603050405020304" pitchFamily="18" charset="0"/>
                <a:cs typeface="Times New Roman" panose="02020603050405020304" pitchFamily="18" charset="0"/>
              </a:rPr>
              <a:t>Email: </a:t>
            </a:r>
            <a:r>
              <a:rPr lang="en-US" sz="2200">
                <a:latin typeface="Times New Roman" panose="02020603050405020304" pitchFamily="18" charset="0"/>
                <a:cs typeface="Times New Roman" panose="02020603050405020304" pitchFamily="18" charset="0"/>
                <a:hlinkClick r:id="rId3"/>
              </a:rPr>
              <a:t>thanhtd@uel.edu.vn</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Blog: </a:t>
            </a:r>
            <a:r>
              <a:rPr lang="en-US" sz="2200">
                <a:latin typeface="Times New Roman" panose="02020603050405020304" pitchFamily="18" charset="0"/>
                <a:cs typeface="Times New Roman" panose="02020603050405020304" pitchFamily="18" charset="0"/>
                <a:hlinkClick r:id="rId4"/>
              </a:rPr>
              <a:t>https://tranduythanh.com</a:t>
            </a:r>
            <a:r>
              <a:rPr lang="en-US" sz="220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8F9CD636-84A6-6651-1D28-7177A5FA973C}"/>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0CA8878-1105-9C98-E2C3-C55377A9446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A28C40B-C644-4BE6-3AC0-E9BDC4296F9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grpSp>
        <p:nvGrpSpPr>
          <p:cNvPr id="2" name="Group 1">
            <a:extLst>
              <a:ext uri="{FF2B5EF4-FFF2-40B4-BE49-F238E27FC236}">
                <a16:creationId xmlns:a16="http://schemas.microsoft.com/office/drawing/2014/main" id="{6488BB67-3E85-75BD-CF23-AF3A1D5DF239}"/>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BEC59EFC-D303-6E9D-1E67-BFB120102C58}"/>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5.1.</a:t>
              </a:r>
              <a:r>
                <a:rPr lang="en-US" sz="2800">
                  <a:latin typeface="Cambria" panose="02040503050406030204" pitchFamily="18" charset="0"/>
                </a:rPr>
                <a:t>1</a:t>
              </a:r>
              <a:r>
                <a:rPr lang="vi-VN" sz="2800">
                  <a:latin typeface="Cambria" panose="02040503050406030204" pitchFamily="18" charset="0"/>
                </a:rPr>
                <a:t>. Cài đặt và sử dụng PyQt6 &amp; Qt Designer</a:t>
              </a:r>
              <a:endParaRPr lang="en-US" sz="2800">
                <a:latin typeface="Cambria" panose="02040503050406030204" pitchFamily="18" charset="0"/>
              </a:endParaRPr>
            </a:p>
          </p:txBody>
        </p:sp>
        <p:grpSp>
          <p:nvGrpSpPr>
            <p:cNvPr id="4" name="Group 17">
              <a:extLst>
                <a:ext uri="{FF2B5EF4-FFF2-40B4-BE49-F238E27FC236}">
                  <a16:creationId xmlns:a16="http://schemas.microsoft.com/office/drawing/2014/main" id="{5FDA10CB-0944-ED5C-D514-E1DEC246C8F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5AE9268-51E1-D6FA-60EA-44DEDE251E1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49D5D78A-302D-2830-877C-56EC04A44C91}"/>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E50B37B9-84DC-637F-C707-7601F0C34F7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p:cNvSpPr/>
          <p:nvPr/>
        </p:nvSpPr>
        <p:spPr>
          <a:xfrm>
            <a:off x="648874" y="884301"/>
            <a:ext cx="11028650" cy="830997"/>
          </a:xfrm>
          <a:prstGeom prst="rect">
            <a:avLst/>
          </a:prstGeom>
        </p:spPr>
        <p:txBody>
          <a:bodyPr wrap="square">
            <a:spAutoFit/>
          </a:bodyPr>
          <a:lstStyle/>
          <a:p>
            <a:r>
              <a:rPr lang="vi-VN" sz="2400" b="1" u="sng">
                <a:latin typeface="Times New Roman" panose="02020603050405020304" pitchFamily="18" charset="0"/>
                <a:cs typeface="Times New Roman" panose="02020603050405020304" pitchFamily="18" charset="0"/>
              </a:rPr>
              <a:t>Bước 4:</a:t>
            </a:r>
            <a:r>
              <a:rPr lang="vi-VN" sz="2400">
                <a:latin typeface="Times New Roman" panose="02020603050405020304" pitchFamily="18" charset="0"/>
                <a:cs typeface="Times New Roman" panose="02020603050405020304" pitchFamily="18" charset="0"/>
              </a:rPr>
              <a:t> Thiết kế giao diện với Qt Designer</a:t>
            </a:r>
          </a:p>
          <a:p>
            <a:endParaRPr lang="vi-VN" sz="2400" b="1" u="sng">
              <a:latin typeface="Times New Roman" panose="02020603050405020304" pitchFamily="18" charset="0"/>
              <a:cs typeface="Times New Roman" panose="02020603050405020304" pitchFamily="18" charset="0"/>
            </a:endParaRPr>
          </a:p>
        </p:txBody>
      </p:sp>
      <p:pic>
        <p:nvPicPr>
          <p:cNvPr id="7170" name="Picture 2" descr="https://tranduythanh.com/wp-content/uploads/2023/09/QtDesigner-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5775" y="1416199"/>
            <a:ext cx="6221597" cy="4617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4117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8F9CD636-84A6-6651-1D28-7177A5FA973C}"/>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0CA8878-1105-9C98-E2C3-C55377A9446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A28C40B-C644-4BE6-3AC0-E9BDC4296F9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2" name="Group 1">
            <a:extLst>
              <a:ext uri="{FF2B5EF4-FFF2-40B4-BE49-F238E27FC236}">
                <a16:creationId xmlns:a16="http://schemas.microsoft.com/office/drawing/2014/main" id="{6488BB67-3E85-75BD-CF23-AF3A1D5DF239}"/>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BEC59EFC-D303-6E9D-1E67-BFB120102C58}"/>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5.1.</a:t>
              </a:r>
              <a:r>
                <a:rPr lang="en-US" sz="2800">
                  <a:latin typeface="Cambria" panose="02040503050406030204" pitchFamily="18" charset="0"/>
                </a:rPr>
                <a:t>1</a:t>
              </a:r>
              <a:r>
                <a:rPr lang="vi-VN" sz="2800">
                  <a:latin typeface="Cambria" panose="02040503050406030204" pitchFamily="18" charset="0"/>
                </a:rPr>
                <a:t>. Cài đặt và sử dụng PyQt6 &amp; Qt Designer</a:t>
              </a:r>
              <a:endParaRPr lang="en-US" sz="2800">
                <a:latin typeface="Cambria" panose="02040503050406030204" pitchFamily="18" charset="0"/>
              </a:endParaRPr>
            </a:p>
          </p:txBody>
        </p:sp>
        <p:grpSp>
          <p:nvGrpSpPr>
            <p:cNvPr id="4" name="Group 17">
              <a:extLst>
                <a:ext uri="{FF2B5EF4-FFF2-40B4-BE49-F238E27FC236}">
                  <a16:creationId xmlns:a16="http://schemas.microsoft.com/office/drawing/2014/main" id="{5FDA10CB-0944-ED5C-D514-E1DEC246C8F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5AE9268-51E1-D6FA-60EA-44DEDE251E1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49D5D78A-302D-2830-877C-56EC04A44C91}"/>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E50B37B9-84DC-637F-C707-7601F0C34F7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p:cNvSpPr/>
          <p:nvPr/>
        </p:nvSpPr>
        <p:spPr>
          <a:xfrm>
            <a:off x="648874" y="884301"/>
            <a:ext cx="11028650" cy="830997"/>
          </a:xfrm>
          <a:prstGeom prst="rect">
            <a:avLst/>
          </a:prstGeom>
        </p:spPr>
        <p:txBody>
          <a:bodyPr wrap="square">
            <a:spAutoFit/>
          </a:bodyPr>
          <a:lstStyle/>
          <a:p>
            <a:r>
              <a:rPr lang="vi-VN" sz="2400" b="1" u="sng">
                <a:latin typeface="Times New Roman" panose="02020603050405020304" pitchFamily="18" charset="0"/>
                <a:cs typeface="Times New Roman" panose="02020603050405020304" pitchFamily="18" charset="0"/>
              </a:rPr>
              <a:t>Bước 4:</a:t>
            </a:r>
            <a:r>
              <a:rPr lang="vi-VN" sz="2400">
                <a:latin typeface="Times New Roman" panose="02020603050405020304" pitchFamily="18" charset="0"/>
                <a:cs typeface="Times New Roman" panose="02020603050405020304" pitchFamily="18" charset="0"/>
              </a:rPr>
              <a:t> Thiết kế giao diện với Qt Designer</a:t>
            </a:r>
          </a:p>
          <a:p>
            <a:endParaRPr lang="vi-VN" sz="2400" b="1" u="sng">
              <a:latin typeface="Times New Roman" panose="02020603050405020304" pitchFamily="18" charset="0"/>
              <a:cs typeface="Times New Roman" panose="02020603050405020304" pitchFamily="18" charset="0"/>
            </a:endParaRPr>
          </a:p>
        </p:txBody>
      </p:sp>
      <p:pic>
        <p:nvPicPr>
          <p:cNvPr id="8194" name="Picture 2" descr="https://tranduythanh.com/wp-content/uploads/2023/09/QtDesigner-25-1024x34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575" y="1498201"/>
            <a:ext cx="9753600"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252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8F9CD636-84A6-6651-1D28-7177A5FA973C}"/>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0CA8878-1105-9C98-E2C3-C55377A9446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A28C40B-C644-4BE6-3AC0-E9BDC4296F9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2" name="Group 1">
            <a:extLst>
              <a:ext uri="{FF2B5EF4-FFF2-40B4-BE49-F238E27FC236}">
                <a16:creationId xmlns:a16="http://schemas.microsoft.com/office/drawing/2014/main" id="{6488BB67-3E85-75BD-CF23-AF3A1D5DF239}"/>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BEC59EFC-D303-6E9D-1E67-BFB120102C58}"/>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5.1.</a:t>
              </a:r>
              <a:r>
                <a:rPr lang="en-US" sz="2800">
                  <a:latin typeface="Cambria" panose="02040503050406030204" pitchFamily="18" charset="0"/>
                </a:rPr>
                <a:t>1</a:t>
              </a:r>
              <a:r>
                <a:rPr lang="vi-VN" sz="2800">
                  <a:latin typeface="Cambria" panose="02040503050406030204" pitchFamily="18" charset="0"/>
                </a:rPr>
                <a:t>. Cài đặt và sử dụng PyQt6 &amp; Qt Designer</a:t>
              </a:r>
              <a:endParaRPr lang="en-US" sz="2800">
                <a:latin typeface="Cambria" panose="02040503050406030204" pitchFamily="18" charset="0"/>
              </a:endParaRPr>
            </a:p>
          </p:txBody>
        </p:sp>
        <p:grpSp>
          <p:nvGrpSpPr>
            <p:cNvPr id="4" name="Group 17">
              <a:extLst>
                <a:ext uri="{FF2B5EF4-FFF2-40B4-BE49-F238E27FC236}">
                  <a16:creationId xmlns:a16="http://schemas.microsoft.com/office/drawing/2014/main" id="{5FDA10CB-0944-ED5C-D514-E1DEC246C8F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5AE9268-51E1-D6FA-60EA-44DEDE251E1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49D5D78A-302D-2830-877C-56EC04A44C91}"/>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E50B37B9-84DC-637F-C707-7601F0C34F7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p:cNvSpPr/>
          <p:nvPr/>
        </p:nvSpPr>
        <p:spPr>
          <a:xfrm>
            <a:off x="648874" y="884301"/>
            <a:ext cx="11028650" cy="461665"/>
          </a:xfrm>
          <a:prstGeom prst="rect">
            <a:avLst/>
          </a:prstGeom>
        </p:spPr>
        <p:txBody>
          <a:bodyPr wrap="square">
            <a:spAutoFit/>
          </a:bodyPr>
          <a:lstStyle/>
          <a:p>
            <a:r>
              <a:rPr lang="vi-VN" sz="2400" b="1" u="sng">
                <a:latin typeface="Times New Roman" panose="02020603050405020304" pitchFamily="18" charset="0"/>
                <a:cs typeface="Times New Roman" panose="02020603050405020304" pitchFamily="18" charset="0"/>
              </a:rPr>
              <a:t>Bước 5:</a:t>
            </a:r>
            <a:r>
              <a:rPr lang="vi-VN" sz="2400">
                <a:latin typeface="Times New Roman" panose="02020603050405020304" pitchFamily="18" charset="0"/>
                <a:cs typeface="Times New Roman" panose="02020603050405020304" pitchFamily="18" charset="0"/>
              </a:rPr>
              <a:t> Lập trình để hiển thị giao diện người dùng</a:t>
            </a:r>
          </a:p>
        </p:txBody>
      </p:sp>
      <p:sp>
        <p:nvSpPr>
          <p:cNvPr id="8" name="Rectangle 7"/>
          <p:cNvSpPr/>
          <p:nvPr/>
        </p:nvSpPr>
        <p:spPr>
          <a:xfrm>
            <a:off x="648874" y="1334958"/>
            <a:ext cx="6096000" cy="461665"/>
          </a:xfrm>
          <a:prstGeom prst="rect">
            <a:avLst/>
          </a:prstGeom>
        </p:spPr>
        <p:txBody>
          <a:bodyPr>
            <a:spAutoFit/>
          </a:bodyPr>
          <a:lstStyle/>
          <a:p>
            <a:r>
              <a:rPr lang="en-US" sz="2400">
                <a:latin typeface="Times New Roman" panose="02020603050405020304" pitchFamily="18" charset="0"/>
                <a:cs typeface="Times New Roman" panose="02020603050405020304" pitchFamily="18" charset="0"/>
              </a:rPr>
              <a:t>Trong file “main.py” ta viết mã lệnh như sau:</a:t>
            </a:r>
          </a:p>
        </p:txBody>
      </p:sp>
      <p:pic>
        <p:nvPicPr>
          <p:cNvPr id="9218" name="Picture 2" descr="https://tranduythanh.com/wp-content/uploads/2023/09/QtDesigner-26-1024x71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6874" y="1796623"/>
            <a:ext cx="6656726" cy="4674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844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8F9CD636-84A6-6651-1D28-7177A5FA973C}"/>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0CA8878-1105-9C98-E2C3-C55377A9446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A28C40B-C644-4BE6-3AC0-E9BDC4296F9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grpSp>
        <p:nvGrpSpPr>
          <p:cNvPr id="2" name="Group 1">
            <a:extLst>
              <a:ext uri="{FF2B5EF4-FFF2-40B4-BE49-F238E27FC236}">
                <a16:creationId xmlns:a16="http://schemas.microsoft.com/office/drawing/2014/main" id="{6488BB67-3E85-75BD-CF23-AF3A1D5DF239}"/>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BEC59EFC-D303-6E9D-1E67-BFB120102C58}"/>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5.1.</a:t>
              </a:r>
              <a:r>
                <a:rPr lang="en-US" sz="2800">
                  <a:latin typeface="Cambria" panose="02040503050406030204" pitchFamily="18" charset="0"/>
                </a:rPr>
                <a:t>1</a:t>
              </a:r>
              <a:r>
                <a:rPr lang="vi-VN" sz="2800">
                  <a:latin typeface="Cambria" panose="02040503050406030204" pitchFamily="18" charset="0"/>
                </a:rPr>
                <a:t>. Cài đặt và sử dụng PyQt6 &amp; Qt Designer</a:t>
              </a:r>
              <a:endParaRPr lang="en-US" sz="2800">
                <a:latin typeface="Cambria" panose="02040503050406030204" pitchFamily="18" charset="0"/>
              </a:endParaRPr>
            </a:p>
          </p:txBody>
        </p:sp>
        <p:grpSp>
          <p:nvGrpSpPr>
            <p:cNvPr id="4" name="Group 17">
              <a:extLst>
                <a:ext uri="{FF2B5EF4-FFF2-40B4-BE49-F238E27FC236}">
                  <a16:creationId xmlns:a16="http://schemas.microsoft.com/office/drawing/2014/main" id="{5FDA10CB-0944-ED5C-D514-E1DEC246C8F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5AE9268-51E1-D6FA-60EA-44DEDE251E1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49D5D78A-302D-2830-877C-56EC04A44C91}"/>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E50B37B9-84DC-637F-C707-7601F0C34F7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p:cNvSpPr/>
          <p:nvPr/>
        </p:nvSpPr>
        <p:spPr>
          <a:xfrm>
            <a:off x="648874" y="884301"/>
            <a:ext cx="11028650" cy="461665"/>
          </a:xfrm>
          <a:prstGeom prst="rect">
            <a:avLst/>
          </a:prstGeom>
        </p:spPr>
        <p:txBody>
          <a:bodyPr wrap="square">
            <a:spAutoFit/>
          </a:bodyPr>
          <a:lstStyle/>
          <a:p>
            <a:r>
              <a:rPr lang="vi-VN" sz="2400" b="1" u="sng">
                <a:latin typeface="Times New Roman" panose="02020603050405020304" pitchFamily="18" charset="0"/>
                <a:cs typeface="Times New Roman" panose="02020603050405020304" pitchFamily="18" charset="0"/>
              </a:rPr>
              <a:t>Bước 5:</a:t>
            </a:r>
            <a:r>
              <a:rPr lang="vi-VN" sz="2400">
                <a:latin typeface="Times New Roman" panose="02020603050405020304" pitchFamily="18" charset="0"/>
                <a:cs typeface="Times New Roman" panose="02020603050405020304" pitchFamily="18" charset="0"/>
              </a:rPr>
              <a:t> Lập trình để hiển thị giao diện người dùng</a:t>
            </a:r>
          </a:p>
        </p:txBody>
      </p:sp>
      <p:pic>
        <p:nvPicPr>
          <p:cNvPr id="10242" name="Picture 2" descr="https://tranduythanh.com/wp-content/uploads/2023/09/QtDesigner-2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9975" y="1549059"/>
            <a:ext cx="5014025" cy="4049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146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7DC50D8-84F9-BAC6-A1BD-FF2791D0D78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DAF6004-F9AE-099E-E0E8-570004AF7C3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6F7489E-E958-8AD2-314D-991E4BBFEE5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grpSp>
        <p:nvGrpSpPr>
          <p:cNvPr id="2" name="Group 1">
            <a:extLst>
              <a:ext uri="{FF2B5EF4-FFF2-40B4-BE49-F238E27FC236}">
                <a16:creationId xmlns:a16="http://schemas.microsoft.com/office/drawing/2014/main" id="{D623EA09-4284-989D-A675-561B87452DB3}"/>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CA4BD067-7F8F-419D-6477-96A189EA7392}"/>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400">
                  <a:latin typeface="Cambria" panose="02040503050406030204" pitchFamily="18" charset="0"/>
                </a:rPr>
                <a:t>5.1.2. Tích hợp Qt Designer và PyUIC vào Pycharm</a:t>
              </a:r>
              <a:endParaRPr lang="vi-VN" sz="2400" dirty="0">
                <a:latin typeface="Cambria" panose="02040503050406030204" pitchFamily="18" charset="0"/>
              </a:endParaRPr>
            </a:p>
          </p:txBody>
        </p:sp>
        <p:grpSp>
          <p:nvGrpSpPr>
            <p:cNvPr id="4" name="Group 17">
              <a:extLst>
                <a:ext uri="{FF2B5EF4-FFF2-40B4-BE49-F238E27FC236}">
                  <a16:creationId xmlns:a16="http://schemas.microsoft.com/office/drawing/2014/main" id="{E98E8C42-9FC8-5757-C06A-AE0AF96511C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7EA18CE-BF5E-277E-FA17-E3059F65CE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8DD63B9-66A1-45CD-E167-7ED3CE2F8D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C4F3AD5-F8C2-FEB5-8909-8439407626F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48732" y="973338"/>
            <a:ext cx="5779268" cy="5262979"/>
          </a:xfrm>
          <a:prstGeom prst="rect">
            <a:avLst/>
          </a:prstGeom>
        </p:spPr>
        <p:txBody>
          <a:bodyPr wrap="square">
            <a:spAutoFit/>
          </a:bodyPr>
          <a:lstStyle/>
          <a:p>
            <a:pPr marL="342900" indent="-342900" algn="just">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Việc mở phần mềm Qt Designer để thiết kế, sau đó chuyển qua Pycharm làm mất khá nhiều thời gian. Và đặc biệt ta cũng cần biết được các tên biến control được khai báo và bố trí như thế nào trong giao diện “.ui”. </a:t>
            </a:r>
          </a:p>
          <a:p>
            <a:pPr marL="342900" indent="-342900" algn="just">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Vì vậy Ta cần tích hợp Qt Designer vào Pycharm để chỉ cần một cú click chuột là có thể mở giao diện lên để cập nhật thiết kế cũng như tạo mới giao diện một cách dễ dàng.</a:t>
            </a:r>
          </a:p>
          <a:p>
            <a:pPr marL="342900" indent="-342900" algn="just">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Đồng thời ta sẽ tích hợp PyUIC để tự động tạo mã nguồn Python từ các giao diện “.ui” bằng một cú click chuột.</a:t>
            </a:r>
          </a:p>
        </p:txBody>
      </p:sp>
      <p:pic>
        <p:nvPicPr>
          <p:cNvPr id="11266" name="Picture 2" descr="https://tranduythanh.com/wp-content/uploads/2023/09/QtDesigner-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6233" y="900417"/>
            <a:ext cx="5544532" cy="573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15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7DC50D8-84F9-BAC6-A1BD-FF2791D0D78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DAF6004-F9AE-099E-E0E8-570004AF7C3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6F7489E-E958-8AD2-314D-991E4BBFEE5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grpSp>
        <p:nvGrpSpPr>
          <p:cNvPr id="2" name="Group 1">
            <a:extLst>
              <a:ext uri="{FF2B5EF4-FFF2-40B4-BE49-F238E27FC236}">
                <a16:creationId xmlns:a16="http://schemas.microsoft.com/office/drawing/2014/main" id="{D623EA09-4284-989D-A675-561B87452DB3}"/>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CA4BD067-7F8F-419D-6477-96A189EA7392}"/>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400">
                  <a:latin typeface="Cambria" panose="02040503050406030204" pitchFamily="18" charset="0"/>
                </a:rPr>
                <a:t>5.1.2. Tích hợp Qt Designer và PyUIC vào Pycharm</a:t>
              </a:r>
              <a:endParaRPr lang="vi-VN" sz="2400" dirty="0">
                <a:latin typeface="Cambria" panose="02040503050406030204" pitchFamily="18" charset="0"/>
              </a:endParaRPr>
            </a:p>
          </p:txBody>
        </p:sp>
        <p:grpSp>
          <p:nvGrpSpPr>
            <p:cNvPr id="4" name="Group 17">
              <a:extLst>
                <a:ext uri="{FF2B5EF4-FFF2-40B4-BE49-F238E27FC236}">
                  <a16:creationId xmlns:a16="http://schemas.microsoft.com/office/drawing/2014/main" id="{E98E8C42-9FC8-5757-C06A-AE0AF96511C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7EA18CE-BF5E-277E-FA17-E3059F65CE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8DD63B9-66A1-45CD-E167-7ED3CE2F8D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C4F3AD5-F8C2-FEB5-8909-8439407626F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48732" y="973338"/>
            <a:ext cx="6058668" cy="5262979"/>
          </a:xfrm>
          <a:prstGeom prst="rect">
            <a:avLst/>
          </a:prstGeom>
        </p:spPr>
        <p:txBody>
          <a:bodyPr wrap="square">
            <a:spAutoFit/>
          </a:bodyPr>
          <a:lstStyle/>
          <a:p>
            <a:pPr marL="342900" indent="-342900" algn="just">
              <a:buFont typeface="Wingdings" panose="05000000000000000000" pitchFamily="2" charset="2"/>
              <a:buChar char="q"/>
            </a:pPr>
            <a:r>
              <a:rPr lang="vi-VN" sz="2400">
                <a:latin typeface="Times New Roman" panose="02020603050405020304" pitchFamily="18" charset="0"/>
                <a:cs typeface="Times New Roman" panose="02020603050405020304" pitchFamily="18" charset="0"/>
              </a:rPr>
              <a:t>Làm thế nào để ta tích hợp được 3 menu chức năng vào External Tools:</a:t>
            </a:r>
          </a:p>
          <a:p>
            <a:pPr marL="457200" indent="-457200" algn="just">
              <a:buFont typeface="+mj-lt"/>
              <a:buAutoNum type="arabicPeriod"/>
            </a:pPr>
            <a:r>
              <a:rPr lang="vi-VN" sz="2400">
                <a:latin typeface="Times New Roman" panose="02020603050405020304" pitchFamily="18" charset="0"/>
                <a:cs typeface="Times New Roman" panose="02020603050405020304" pitchFamily="18" charset="0"/>
              </a:rPr>
              <a:t>menu “Create new Qt Designer“, dùng để mở phần mềm Qt Designer và thiết kế một giao diện mới</a:t>
            </a:r>
          </a:p>
          <a:p>
            <a:pPr marL="457200" indent="-457200" algn="just">
              <a:buFont typeface="+mj-lt"/>
              <a:buAutoNum type="arabicPeriod"/>
            </a:pPr>
            <a:r>
              <a:rPr lang="vi-VN" sz="2400">
                <a:latin typeface="Times New Roman" panose="02020603050405020304" pitchFamily="18" charset="0"/>
                <a:cs typeface="Times New Roman" panose="02020603050405020304" pitchFamily="18" charset="0"/>
              </a:rPr>
              <a:t>menu “Open Selected Qt Designer“, dùng để mở file giao diện thiết kế đang chọn để cập nhật thêm giao diện cho nó</a:t>
            </a:r>
          </a:p>
          <a:p>
            <a:pPr marL="457200" indent="-457200" algn="just">
              <a:buFont typeface="+mj-lt"/>
              <a:buAutoNum type="arabicPeriod"/>
            </a:pPr>
            <a:r>
              <a:rPr lang="vi-VN" sz="2400">
                <a:latin typeface="Times New Roman" panose="02020603050405020304" pitchFamily="18" charset="0"/>
                <a:cs typeface="Times New Roman" panose="02020603050405020304" pitchFamily="18" charset="0"/>
              </a:rPr>
              <a:t>menu “Generate Python Code with PyUIC“, chức năng này dùng để tự động tạo mã lệnh Python cho giao diện đang chọn.</a:t>
            </a:r>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Chi tiết hướng dẫn:</a:t>
            </a:r>
          </a:p>
          <a:p>
            <a:pPr algn="just"/>
            <a:r>
              <a:rPr lang="en-US" sz="2400">
                <a:latin typeface="Times New Roman" panose="02020603050405020304" pitchFamily="18" charset="0"/>
                <a:cs typeface="Times New Roman" panose="02020603050405020304" pitchFamily="18" charset="0"/>
                <a:hlinkClick r:id="rId3"/>
              </a:rPr>
              <a:t>https://tranduythanh.com/2023/09/17/bai-2-tich-hop-qt-designer-va-pyuic-vao-pycharm/</a:t>
            </a:r>
            <a:endParaRPr lang="en-US" sz="2400">
              <a:latin typeface="Times New Roman" panose="02020603050405020304" pitchFamily="18" charset="0"/>
              <a:cs typeface="Times New Roman" panose="02020603050405020304" pitchFamily="18" charset="0"/>
            </a:endParaRPr>
          </a:p>
        </p:txBody>
      </p:sp>
      <p:pic>
        <p:nvPicPr>
          <p:cNvPr id="11266" name="Picture 2" descr="https://tranduythanh.com/wp-content/uploads/2023/09/QtDesigner-2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7400" y="821217"/>
            <a:ext cx="5544532" cy="573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645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7DC50D8-84F9-BAC6-A1BD-FF2791D0D78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DAF6004-F9AE-099E-E0E8-570004AF7C3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6F7489E-E958-8AD2-314D-991E4BBFEE5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grpSp>
        <p:nvGrpSpPr>
          <p:cNvPr id="2" name="Group 1">
            <a:extLst>
              <a:ext uri="{FF2B5EF4-FFF2-40B4-BE49-F238E27FC236}">
                <a16:creationId xmlns:a16="http://schemas.microsoft.com/office/drawing/2014/main" id="{D623EA09-4284-989D-A675-561B87452DB3}"/>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CA4BD067-7F8F-419D-6477-96A189EA7392}"/>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400">
                  <a:latin typeface="Cambria" panose="02040503050406030204" pitchFamily="18" charset="0"/>
                </a:rPr>
                <a:t>5.1.2. Tích hợp Qt Designer và PyUIC vào Pycharm</a:t>
              </a:r>
              <a:endParaRPr lang="vi-VN" sz="2400" dirty="0">
                <a:latin typeface="Cambria" panose="02040503050406030204" pitchFamily="18" charset="0"/>
              </a:endParaRPr>
            </a:p>
          </p:txBody>
        </p:sp>
        <p:grpSp>
          <p:nvGrpSpPr>
            <p:cNvPr id="4" name="Group 17">
              <a:extLst>
                <a:ext uri="{FF2B5EF4-FFF2-40B4-BE49-F238E27FC236}">
                  <a16:creationId xmlns:a16="http://schemas.microsoft.com/office/drawing/2014/main" id="{E98E8C42-9FC8-5757-C06A-AE0AF96511C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7EA18CE-BF5E-277E-FA17-E3059F65CE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8DD63B9-66A1-45CD-E167-7ED3CE2F8D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C4F3AD5-F8C2-FEB5-8909-8439407626F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80910" y="873881"/>
            <a:ext cx="11301668" cy="830997"/>
          </a:xfrm>
          <a:prstGeom prst="rect">
            <a:avLst/>
          </a:prstGeom>
        </p:spPr>
        <p:txBody>
          <a:bodyPr wrap="square">
            <a:spAutoFit/>
          </a:bodyPr>
          <a:lstStyle/>
          <a:p>
            <a:pPr marL="342900" indent="-342900" algn="just">
              <a:buFont typeface="Wingdings" panose="05000000000000000000" pitchFamily="2" charset="2"/>
              <a:buChar char="q"/>
            </a:pPr>
            <a:r>
              <a:rPr lang="vi-VN" sz="2400" b="1" u="sng">
                <a:latin typeface="Times New Roman" panose="02020603050405020304" pitchFamily="18" charset="0"/>
                <a:cs typeface="Times New Roman" panose="02020603050405020304" pitchFamily="18" charset="0"/>
              </a:rPr>
              <a:t>Bước 1:</a:t>
            </a:r>
            <a:r>
              <a:rPr lang="vi-VN" sz="2400">
                <a:latin typeface="Times New Roman" panose="02020603050405020304" pitchFamily="18" charset="0"/>
                <a:cs typeface="Times New Roman" panose="02020603050405020304" pitchFamily="18" charset="0"/>
              </a:rPr>
              <a:t> Vào menu File/ chọn Settings…</a:t>
            </a:r>
          </a:p>
          <a:p>
            <a:pPr marL="342900" indent="-342900" algn="just">
              <a:buFont typeface="Wingdings" panose="05000000000000000000" pitchFamily="2" charset="2"/>
              <a:buChar char="q"/>
            </a:pPr>
            <a:endParaRPr lang="en-US" sz="2400">
              <a:latin typeface="Times New Roman" panose="02020603050405020304" pitchFamily="18" charset="0"/>
              <a:cs typeface="Times New Roman" panose="02020603050405020304" pitchFamily="18" charset="0"/>
            </a:endParaRPr>
          </a:p>
        </p:txBody>
      </p:sp>
      <p:pic>
        <p:nvPicPr>
          <p:cNvPr id="12290" name="Picture 2" descr="https://tranduythanh.com/wp-content/uploads/2023/09/QtDesigner-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665" y="1618358"/>
            <a:ext cx="4609735" cy="3325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6237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7DC50D8-84F9-BAC6-A1BD-FF2791D0D78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DAF6004-F9AE-099E-E0E8-570004AF7C3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6F7489E-E958-8AD2-314D-991E4BBFEE5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grpSp>
        <p:nvGrpSpPr>
          <p:cNvPr id="2" name="Group 1">
            <a:extLst>
              <a:ext uri="{FF2B5EF4-FFF2-40B4-BE49-F238E27FC236}">
                <a16:creationId xmlns:a16="http://schemas.microsoft.com/office/drawing/2014/main" id="{D623EA09-4284-989D-A675-561B87452DB3}"/>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CA4BD067-7F8F-419D-6477-96A189EA7392}"/>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400">
                  <a:latin typeface="Cambria" panose="02040503050406030204" pitchFamily="18" charset="0"/>
                </a:rPr>
                <a:t>5.1.2. Tích hợp Qt Designer và PyUIC vào Pycharm</a:t>
              </a:r>
              <a:endParaRPr lang="vi-VN" sz="2400" dirty="0">
                <a:latin typeface="Cambria" panose="02040503050406030204" pitchFamily="18" charset="0"/>
              </a:endParaRPr>
            </a:p>
          </p:txBody>
        </p:sp>
        <p:grpSp>
          <p:nvGrpSpPr>
            <p:cNvPr id="4" name="Group 17">
              <a:extLst>
                <a:ext uri="{FF2B5EF4-FFF2-40B4-BE49-F238E27FC236}">
                  <a16:creationId xmlns:a16="http://schemas.microsoft.com/office/drawing/2014/main" id="{E98E8C42-9FC8-5757-C06A-AE0AF96511C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7EA18CE-BF5E-277E-FA17-E3059F65CE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8DD63B9-66A1-45CD-E167-7ED3CE2F8D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C4F3AD5-F8C2-FEB5-8909-8439407626F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19932" y="821802"/>
            <a:ext cx="11301668" cy="1200329"/>
          </a:xfrm>
          <a:prstGeom prst="rect">
            <a:avLst/>
          </a:prstGeom>
        </p:spPr>
        <p:txBody>
          <a:bodyPr wrap="square">
            <a:spAutoFit/>
          </a:bodyPr>
          <a:lstStyle/>
          <a:p>
            <a:pPr marL="342900" indent="-342900" algn="just">
              <a:buFont typeface="Wingdings" panose="05000000000000000000" pitchFamily="2" charset="2"/>
              <a:buChar char="q"/>
            </a:pPr>
            <a:r>
              <a:rPr lang="vi-VN" sz="2400" b="1" u="sng">
                <a:latin typeface="Times New Roman" panose="02020603050405020304" pitchFamily="18" charset="0"/>
                <a:cs typeface="Times New Roman" panose="02020603050405020304" pitchFamily="18" charset="0"/>
              </a:rPr>
              <a:t>Bước 2:</a:t>
            </a:r>
            <a:r>
              <a:rPr lang="vi-VN" sz="2400">
                <a:latin typeface="Times New Roman" panose="02020603050405020304" pitchFamily="18" charset="0"/>
                <a:cs typeface="Times New Roman" panose="02020603050405020304" pitchFamily="18" charset="0"/>
              </a:rPr>
              <a:t> Tìm tới mục “External Tools” như hình dưới đây:</a:t>
            </a:r>
          </a:p>
          <a:p>
            <a:pPr marL="342900" indent="-342900" algn="just">
              <a:buFont typeface="Wingdings" panose="05000000000000000000" pitchFamily="2" charset="2"/>
              <a:buChar char="q"/>
            </a:pPr>
            <a:endParaRPr lang="vi-VN"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endParaRPr lang="vi-VN" sz="2400">
              <a:latin typeface="Times New Roman" panose="02020603050405020304" pitchFamily="18" charset="0"/>
              <a:cs typeface="Times New Roman" panose="02020603050405020304" pitchFamily="18" charset="0"/>
            </a:endParaRPr>
          </a:p>
        </p:txBody>
      </p:sp>
      <p:pic>
        <p:nvPicPr>
          <p:cNvPr id="14340" name="Picture 4" descr="https://tranduythanh.com/wp-content/uploads/2023/09/QtDesigner-31-1024x75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8400" y="1488290"/>
            <a:ext cx="6631200" cy="4889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271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7DC50D8-84F9-BAC6-A1BD-FF2791D0D78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DAF6004-F9AE-099E-E0E8-570004AF7C3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6F7489E-E958-8AD2-314D-991E4BBFEE5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grpSp>
        <p:nvGrpSpPr>
          <p:cNvPr id="2" name="Group 1">
            <a:extLst>
              <a:ext uri="{FF2B5EF4-FFF2-40B4-BE49-F238E27FC236}">
                <a16:creationId xmlns:a16="http://schemas.microsoft.com/office/drawing/2014/main" id="{D623EA09-4284-989D-A675-561B87452DB3}"/>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CA4BD067-7F8F-419D-6477-96A189EA7392}"/>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400">
                  <a:latin typeface="Cambria" panose="02040503050406030204" pitchFamily="18" charset="0"/>
                </a:rPr>
                <a:t>5.1.2. Tích hợp Qt Designer và PyUIC vào Pycharm</a:t>
              </a:r>
              <a:endParaRPr lang="vi-VN" sz="2400" dirty="0">
                <a:latin typeface="Cambria" panose="02040503050406030204" pitchFamily="18" charset="0"/>
              </a:endParaRPr>
            </a:p>
          </p:txBody>
        </p:sp>
        <p:grpSp>
          <p:nvGrpSpPr>
            <p:cNvPr id="4" name="Group 17">
              <a:extLst>
                <a:ext uri="{FF2B5EF4-FFF2-40B4-BE49-F238E27FC236}">
                  <a16:creationId xmlns:a16="http://schemas.microsoft.com/office/drawing/2014/main" id="{E98E8C42-9FC8-5757-C06A-AE0AF96511C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7EA18CE-BF5E-277E-FA17-E3059F65CE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8DD63B9-66A1-45CD-E167-7ED3CE2F8D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C4F3AD5-F8C2-FEB5-8909-8439407626F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381312" y="811593"/>
            <a:ext cx="11301668" cy="1938992"/>
          </a:xfrm>
          <a:prstGeom prst="rect">
            <a:avLst/>
          </a:prstGeom>
        </p:spPr>
        <p:txBody>
          <a:bodyPr wrap="square">
            <a:spAutoFit/>
          </a:bodyPr>
          <a:lstStyle/>
          <a:p>
            <a:pPr marL="342900" indent="-342900" algn="just">
              <a:buFont typeface="Wingdings" panose="05000000000000000000" pitchFamily="2" charset="2"/>
              <a:buChar char="q"/>
            </a:pPr>
            <a:r>
              <a:rPr lang="vi-VN" sz="2400" b="1" u="sng">
                <a:latin typeface="Times New Roman" panose="02020603050405020304" pitchFamily="18" charset="0"/>
                <a:cs typeface="Times New Roman" panose="02020603050405020304" pitchFamily="18" charset="0"/>
              </a:rPr>
              <a:t>Bước </a:t>
            </a:r>
            <a:r>
              <a:rPr lang="en-US" sz="2400" b="1" u="sng">
                <a:latin typeface="Times New Roman" panose="02020603050405020304" pitchFamily="18" charset="0"/>
                <a:cs typeface="Times New Roman" panose="02020603050405020304" pitchFamily="18" charset="0"/>
              </a:rPr>
              <a:t>3</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Tạo menu "Create new Qt Designer”:</a:t>
            </a:r>
            <a:endParaRPr lang="vi-VN" sz="2400">
              <a:latin typeface="Times New Roman" panose="02020603050405020304" pitchFamily="18" charset="0"/>
              <a:cs typeface="Times New Roman" panose="02020603050405020304" pitchFamily="18" charset="0"/>
            </a:endParaRPr>
          </a:p>
          <a:p>
            <a:pPr algn="just"/>
            <a:r>
              <a:rPr lang="vi-VN" sz="2400">
                <a:latin typeface="Times New Roman" panose="02020603050405020304" pitchFamily="18" charset="0"/>
                <a:cs typeface="Times New Roman" panose="02020603050405020304" pitchFamily="18" charset="0"/>
              </a:rPr>
              <a:t>Nhấn vào biểu tượng dấu “+” để tạo mới một menu:</a:t>
            </a:r>
          </a:p>
          <a:p>
            <a:pPr marL="342900" indent="-342900" algn="just">
              <a:buFont typeface="Wingdings" panose="05000000000000000000" pitchFamily="2" charset="2"/>
              <a:buChar char="q"/>
            </a:pPr>
            <a:endParaRPr lang="vi-VN"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endParaRPr lang="vi-VN"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endParaRPr lang="vi-VN" sz="2400">
              <a:latin typeface="Times New Roman" panose="02020603050405020304" pitchFamily="18" charset="0"/>
              <a:cs typeface="Times New Roman" panose="02020603050405020304" pitchFamily="18" charset="0"/>
            </a:endParaRPr>
          </a:p>
        </p:txBody>
      </p:sp>
      <p:pic>
        <p:nvPicPr>
          <p:cNvPr id="15364" name="Picture 4" descr="https://tranduythanh.com/wp-content/uploads/2023/09/QtDesigner-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216" y="2173786"/>
            <a:ext cx="5705225" cy="302861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6190344" y="1942834"/>
            <a:ext cx="5668287" cy="3785652"/>
          </a:xfrm>
          <a:prstGeom prst="rect">
            <a:avLst/>
          </a:prstGeom>
        </p:spPr>
        <p:txBody>
          <a:bodyPr wrap="square">
            <a:spAutoFit/>
          </a:bodyPr>
          <a:lstStyle/>
          <a:p>
            <a:pPr algn="just">
              <a:buFont typeface="Arial" panose="020B0604020202020204" pitchFamily="34" charset="0"/>
              <a:buChar char="•"/>
            </a:pPr>
            <a:r>
              <a:rPr lang="vi-VN" sz="2000" b="1">
                <a:solidFill>
                  <a:srgbClr val="1A1A1A"/>
                </a:solidFill>
                <a:latin typeface="+mj-lt"/>
              </a:rPr>
              <a:t>Name</a:t>
            </a:r>
            <a:r>
              <a:rPr lang="vi-VN" sz="2000">
                <a:solidFill>
                  <a:srgbClr val="1A1A1A"/>
                </a:solidFill>
                <a:latin typeface="+mj-lt"/>
              </a:rPr>
              <a:t>: Nhập vào tên của menu, ví dụ “Create new Qt Designer”</a:t>
            </a:r>
          </a:p>
          <a:p>
            <a:pPr algn="just">
              <a:buFont typeface="Arial" panose="020B0604020202020204" pitchFamily="34" charset="0"/>
              <a:buChar char="•"/>
            </a:pPr>
            <a:r>
              <a:rPr lang="vi-VN" sz="2000" b="1">
                <a:solidFill>
                  <a:srgbClr val="1A1A1A"/>
                </a:solidFill>
                <a:latin typeface="+mj-lt"/>
              </a:rPr>
              <a:t>Description</a:t>
            </a:r>
            <a:r>
              <a:rPr lang="vi-VN" sz="2000">
                <a:solidFill>
                  <a:srgbClr val="1A1A1A"/>
                </a:solidFill>
                <a:latin typeface="+mj-lt"/>
              </a:rPr>
              <a:t>: Nhập vào mô tả cho menu, ví dụ “This function used to Create new Qt Designer”</a:t>
            </a:r>
          </a:p>
          <a:p>
            <a:pPr algn="just">
              <a:buFont typeface="Arial" panose="020B0604020202020204" pitchFamily="34" charset="0"/>
              <a:buChar char="•"/>
            </a:pPr>
            <a:r>
              <a:rPr lang="vi-VN" sz="2000" b="1">
                <a:solidFill>
                  <a:srgbClr val="1A1A1A"/>
                </a:solidFill>
                <a:latin typeface="+mj-lt"/>
              </a:rPr>
              <a:t>Program</a:t>
            </a:r>
            <a:r>
              <a:rPr lang="vi-VN" sz="2000">
                <a:solidFill>
                  <a:srgbClr val="1A1A1A"/>
                </a:solidFill>
                <a:latin typeface="+mj-lt"/>
              </a:rPr>
              <a:t>: Trỏ tới chính xác file designer.exe mà ta cài Qt Designer, trong trường hợp này thì nó là đường dẫn “</a:t>
            </a:r>
            <a:r>
              <a:rPr lang="vi-VN" sz="2000" b="1">
                <a:solidFill>
                  <a:srgbClr val="1A1A1A"/>
                </a:solidFill>
                <a:latin typeface="+mj-lt"/>
              </a:rPr>
              <a:t>C:\Program Files (x86)\Qt Designer\designer.exe</a:t>
            </a:r>
            <a:r>
              <a:rPr lang="en-US" sz="2000">
                <a:solidFill>
                  <a:srgbClr val="1A1A1A"/>
                </a:solidFill>
                <a:latin typeface="+mj-lt"/>
              </a:rPr>
              <a:t>”</a:t>
            </a:r>
            <a:r>
              <a:rPr lang="vi-VN" sz="2000">
                <a:solidFill>
                  <a:srgbClr val="1A1A1A"/>
                </a:solidFill>
                <a:latin typeface="+mj-lt"/>
              </a:rPr>
              <a:t>, dĩ nhiên tùy vào lúc bạn cài đặt, phải trỏ cho đúng</a:t>
            </a:r>
          </a:p>
          <a:p>
            <a:pPr algn="just">
              <a:buFont typeface="Arial" panose="020B0604020202020204" pitchFamily="34" charset="0"/>
              <a:buChar char="•"/>
            </a:pPr>
            <a:r>
              <a:rPr lang="vi-VN" sz="2000" b="1">
                <a:solidFill>
                  <a:srgbClr val="1A1A1A"/>
                </a:solidFill>
                <a:latin typeface="+mj-lt"/>
              </a:rPr>
              <a:t>Working directory:</a:t>
            </a:r>
            <a:r>
              <a:rPr lang="vi-VN" sz="2000">
                <a:solidFill>
                  <a:srgbClr val="1A1A1A"/>
                </a:solidFill>
                <a:latin typeface="+mj-lt"/>
              </a:rPr>
              <a:t> Mục này phải cho phần mềm biết đường dẫn hiện tại của dự án là gì. Ta dùng chính xác mã lệnh: </a:t>
            </a:r>
            <a:r>
              <a:rPr lang="vi-VN" sz="2000" b="1">
                <a:solidFill>
                  <a:srgbClr val="1A1A1A"/>
                </a:solidFill>
                <a:latin typeface="+mj-lt"/>
              </a:rPr>
              <a:t>$ProjectFileDir$</a:t>
            </a:r>
          </a:p>
        </p:txBody>
      </p:sp>
    </p:spTree>
    <p:extLst>
      <p:ext uri="{BB962C8B-B14F-4D97-AF65-F5344CB8AC3E}">
        <p14:creationId xmlns:p14="http://schemas.microsoft.com/office/powerpoint/2010/main" val="1602301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7DC50D8-84F9-BAC6-A1BD-FF2791D0D78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DAF6004-F9AE-099E-E0E8-570004AF7C3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6F7489E-E958-8AD2-314D-991E4BBFEE5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grpSp>
        <p:nvGrpSpPr>
          <p:cNvPr id="2" name="Group 1">
            <a:extLst>
              <a:ext uri="{FF2B5EF4-FFF2-40B4-BE49-F238E27FC236}">
                <a16:creationId xmlns:a16="http://schemas.microsoft.com/office/drawing/2014/main" id="{D623EA09-4284-989D-A675-561B87452DB3}"/>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CA4BD067-7F8F-419D-6477-96A189EA7392}"/>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400">
                  <a:latin typeface="Cambria" panose="02040503050406030204" pitchFamily="18" charset="0"/>
                </a:rPr>
                <a:t>5.1.2. Tích hợp Qt Designer và PyUIC vào Pycharm</a:t>
              </a:r>
              <a:endParaRPr lang="vi-VN" sz="2400" dirty="0">
                <a:latin typeface="Cambria" panose="02040503050406030204" pitchFamily="18" charset="0"/>
              </a:endParaRPr>
            </a:p>
          </p:txBody>
        </p:sp>
        <p:grpSp>
          <p:nvGrpSpPr>
            <p:cNvPr id="4" name="Group 17">
              <a:extLst>
                <a:ext uri="{FF2B5EF4-FFF2-40B4-BE49-F238E27FC236}">
                  <a16:creationId xmlns:a16="http://schemas.microsoft.com/office/drawing/2014/main" id="{E98E8C42-9FC8-5757-C06A-AE0AF96511C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7EA18CE-BF5E-277E-FA17-E3059F65CE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8DD63B9-66A1-45CD-E167-7ED3CE2F8D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C4F3AD5-F8C2-FEB5-8909-8439407626F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80910" y="873881"/>
            <a:ext cx="11301668" cy="1569660"/>
          </a:xfrm>
          <a:prstGeom prst="rect">
            <a:avLst/>
          </a:prstGeom>
        </p:spPr>
        <p:txBody>
          <a:bodyPr wrap="square">
            <a:spAutoFit/>
          </a:bodyPr>
          <a:lstStyle/>
          <a:p>
            <a:pPr marL="342900" indent="-342900" algn="just">
              <a:buFont typeface="Wingdings" panose="05000000000000000000" pitchFamily="2" charset="2"/>
              <a:buChar char="q"/>
            </a:pPr>
            <a:r>
              <a:rPr lang="vi-VN" sz="2400" b="1" u="sng">
                <a:latin typeface="Times New Roman" panose="02020603050405020304" pitchFamily="18" charset="0"/>
                <a:cs typeface="Times New Roman" panose="02020603050405020304" pitchFamily="18" charset="0"/>
              </a:rPr>
              <a:t>Bước </a:t>
            </a:r>
            <a:r>
              <a:rPr lang="en-US" sz="2400" b="1" u="sng">
                <a:latin typeface="Times New Roman" panose="02020603050405020304" pitchFamily="18" charset="0"/>
                <a:cs typeface="Times New Roman" panose="02020603050405020304" pitchFamily="18" charset="0"/>
              </a:rPr>
              <a:t>3</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Tạo menu "Create new Qt Designer”:</a:t>
            </a:r>
            <a:endParaRPr lang="vi-VN"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endParaRPr lang="vi-VN"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endParaRPr lang="vi-VN"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endParaRPr lang="vi-VN" sz="2400">
              <a:latin typeface="Times New Roman" panose="02020603050405020304" pitchFamily="18" charset="0"/>
              <a:cs typeface="Times New Roman" panose="02020603050405020304" pitchFamily="18" charset="0"/>
            </a:endParaRPr>
          </a:p>
        </p:txBody>
      </p:sp>
      <p:pic>
        <p:nvPicPr>
          <p:cNvPr id="16386" name="Picture 2" descr="https://tranduythanh.com/wp-content/uploads/2023/09/QtDesigner-34-1024x79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8507" y="1381311"/>
            <a:ext cx="6404293" cy="4978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84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grpSp>
        <p:nvGrpSpPr>
          <p:cNvPr id="2" name="Group 1">
            <a:extLst>
              <a:ext uri="{FF2B5EF4-FFF2-40B4-BE49-F238E27FC236}">
                <a16:creationId xmlns:a16="http://schemas.microsoft.com/office/drawing/2014/main" id="{064DE7AC-7E06-0676-5ECD-FC6C1493BAE0}"/>
              </a:ext>
            </a:extLst>
          </p:cNvPr>
          <p:cNvGrpSpPr/>
          <p:nvPr/>
        </p:nvGrpSpPr>
        <p:grpSpPr>
          <a:xfrm>
            <a:off x="152400" y="304948"/>
            <a:ext cx="4620576" cy="508000"/>
            <a:chOff x="789624" y="1191463"/>
            <a:chExt cx="4620576" cy="508000"/>
          </a:xfrm>
        </p:grpSpPr>
        <p:sp>
          <p:nvSpPr>
            <p:cNvPr id="3" name="AutoShape 52">
              <a:extLst>
                <a:ext uri="{FF2B5EF4-FFF2-40B4-BE49-F238E27FC236}">
                  <a16:creationId xmlns:a16="http://schemas.microsoft.com/office/drawing/2014/main" id="{CE8F9F40-61DD-7346-4703-DCCB057B485F}"/>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Mục tiêu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F3AC4A-5305-6F96-8C18-43C5D74712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357810E-BD83-454E-8106-65298F2614B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40B8BB5-8211-291C-7847-C32187EE633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4C26AE9A-9DD8-7E15-041C-437165D9822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a:latin typeface="Cambria" panose="02040503050406030204" pitchFamily="18" charset="0"/>
              </a:rPr>
              <a:t>Sinh viên c</a:t>
            </a:r>
            <a:r>
              <a:rPr lang="vi-VN" sz="2800">
                <a:latin typeface="Cambria" panose="02040503050406030204" pitchFamily="18" charset="0"/>
              </a:rPr>
              <a:t>ài đặt và sử dụng </a:t>
            </a:r>
            <a:r>
              <a:rPr lang="en-US" sz="2800">
                <a:latin typeface="Cambria" panose="02040503050406030204" pitchFamily="18" charset="0"/>
              </a:rPr>
              <a:t>được </a:t>
            </a:r>
            <a:r>
              <a:rPr lang="vi-VN" sz="2800">
                <a:latin typeface="Cambria" panose="02040503050406030204" pitchFamily="18" charset="0"/>
              </a:rPr>
              <a:t>PyQt6 &amp; Qt Designer</a:t>
            </a:r>
          </a:p>
          <a:p>
            <a:pPr marL="457200" indent="-457200" algn="just">
              <a:buFont typeface="Wingdings" panose="05000000000000000000" pitchFamily="2" charset="2"/>
              <a:buChar char="v"/>
            </a:pPr>
            <a:r>
              <a:rPr lang="vi-VN" sz="2800">
                <a:latin typeface="Cambria" panose="02040503050406030204" pitchFamily="18" charset="0"/>
              </a:rPr>
              <a:t>Tích hợp </a:t>
            </a:r>
            <a:r>
              <a:rPr lang="en-US" sz="2800">
                <a:latin typeface="Cambria" panose="02040503050406030204" pitchFamily="18" charset="0"/>
              </a:rPr>
              <a:t>được </a:t>
            </a:r>
            <a:r>
              <a:rPr lang="vi-VN" sz="2800">
                <a:latin typeface="Cambria" panose="02040503050406030204" pitchFamily="18" charset="0"/>
              </a:rPr>
              <a:t>Qt Designer và PyUIC vào Pycharm</a:t>
            </a:r>
          </a:p>
          <a:p>
            <a:pPr marL="457200" indent="-457200" algn="just">
              <a:buFont typeface="Wingdings" panose="05000000000000000000" pitchFamily="2" charset="2"/>
              <a:buChar char="v"/>
            </a:pPr>
            <a:r>
              <a:rPr lang="en-US" sz="2800">
                <a:latin typeface="Cambria" panose="02040503050406030204" pitchFamily="18" charset="0"/>
              </a:rPr>
              <a:t>Nắm được ý</a:t>
            </a:r>
            <a:r>
              <a:rPr lang="vi-VN" sz="2800">
                <a:latin typeface="Cambria" panose="02040503050406030204" pitchFamily="18" charset="0"/>
              </a:rPr>
              <a:t> nghĩa các thành phần trong dự án PyQt6-Qt Designer</a:t>
            </a:r>
          </a:p>
          <a:p>
            <a:pPr marL="457200" indent="-457200" algn="just">
              <a:buFont typeface="Wingdings" panose="05000000000000000000" pitchFamily="2" charset="2"/>
              <a:buChar char="v"/>
            </a:pPr>
            <a:r>
              <a:rPr lang="en-US" sz="2800">
                <a:latin typeface="Cambria" panose="02040503050406030204" pitchFamily="18" charset="0"/>
              </a:rPr>
              <a:t>Sử dụng được các tính năng của </a:t>
            </a:r>
            <a:r>
              <a:rPr lang="vi-VN" sz="2800">
                <a:latin typeface="Cambria" panose="02040503050406030204" pitchFamily="18" charset="0"/>
              </a:rPr>
              <a:t>QMainWindow</a:t>
            </a:r>
          </a:p>
          <a:p>
            <a:pPr marL="457200" indent="-457200" algn="just">
              <a:buFont typeface="Wingdings" panose="05000000000000000000" pitchFamily="2" charset="2"/>
              <a:buChar char="v"/>
            </a:pPr>
            <a:r>
              <a:rPr lang="vi-VN" sz="2800">
                <a:latin typeface="Cambria" panose="02040503050406030204" pitchFamily="18" charset="0"/>
              </a:rPr>
              <a:t>Xử lý </a:t>
            </a:r>
            <a:r>
              <a:rPr lang="en-US" sz="2800">
                <a:latin typeface="Cambria" panose="02040503050406030204" pitchFamily="18" charset="0"/>
              </a:rPr>
              <a:t>được </a:t>
            </a:r>
            <a:r>
              <a:rPr lang="vi-VN" sz="2800">
                <a:latin typeface="Cambria" panose="02040503050406030204" pitchFamily="18" charset="0"/>
              </a:rPr>
              <a:t>Signals và Slots trong PyQt6 và Qt Designer</a:t>
            </a:r>
          </a:p>
          <a:p>
            <a:pPr marL="457200" indent="-457200" algn="just">
              <a:buFont typeface="Wingdings" panose="05000000000000000000" pitchFamily="2" charset="2"/>
              <a:buChar char="v"/>
            </a:pPr>
            <a:r>
              <a:rPr lang="en-US" sz="2800">
                <a:latin typeface="Cambria" panose="02040503050406030204" pitchFamily="18" charset="0"/>
              </a:rPr>
              <a:t>Xử lý được K</a:t>
            </a:r>
            <a:r>
              <a:rPr lang="vi-VN" sz="2800">
                <a:latin typeface="Cambria" panose="02040503050406030204" pitchFamily="18" charset="0"/>
              </a:rPr>
              <a:t>ỹ thuật kế thừa để tùy chỉnh Signals/Slots trong PyQt6 và Qt Designer</a:t>
            </a:r>
          </a:p>
          <a:p>
            <a:pPr marL="457200" indent="-457200" algn="just">
              <a:buFont typeface="Wingdings" panose="05000000000000000000" pitchFamily="2" charset="2"/>
              <a:buChar char="v"/>
            </a:pPr>
            <a:r>
              <a:rPr lang="en-US" sz="2800">
                <a:latin typeface="Cambria" panose="02040503050406030204" pitchFamily="18" charset="0"/>
              </a:rPr>
              <a:t>Sử dụng được các </a:t>
            </a:r>
            <a:r>
              <a:rPr lang="vi-VN" sz="2800">
                <a:latin typeface="Cambria" panose="02040503050406030204" pitchFamily="18" charset="0"/>
              </a:rPr>
              <a:t>Layout Management</a:t>
            </a:r>
            <a:r>
              <a:rPr lang="en-US" sz="2800">
                <a:latin typeface="Cambria" panose="02040503050406030204" pitchFamily="18" charset="0"/>
              </a:rPr>
              <a:t>: </a:t>
            </a:r>
            <a:r>
              <a:rPr lang="vi-VN" sz="2800">
                <a:latin typeface="Cambria" panose="02040503050406030204" pitchFamily="18" charset="0"/>
              </a:rPr>
              <a:t>QVBoxLayout</a:t>
            </a:r>
            <a:r>
              <a:rPr lang="en-US" sz="2800">
                <a:latin typeface="Cambria" panose="02040503050406030204" pitchFamily="18" charset="0"/>
              </a:rPr>
              <a:t>, </a:t>
            </a:r>
            <a:r>
              <a:rPr lang="vi-VN" sz="2800">
                <a:latin typeface="Cambria" panose="02040503050406030204" pitchFamily="18" charset="0"/>
              </a:rPr>
              <a:t>QHBoxLayout</a:t>
            </a:r>
            <a:r>
              <a:rPr lang="en-US" sz="2800">
                <a:latin typeface="Cambria" panose="02040503050406030204" pitchFamily="18" charset="0"/>
              </a:rPr>
              <a:t>, </a:t>
            </a:r>
            <a:r>
              <a:rPr lang="vi-VN" sz="2800">
                <a:latin typeface="Cambria" panose="02040503050406030204" pitchFamily="18" charset="0"/>
              </a:rPr>
              <a:t>QGridLayout</a:t>
            </a:r>
            <a:r>
              <a:rPr lang="en-US" sz="2800">
                <a:latin typeface="Cambria" panose="02040503050406030204" pitchFamily="18" charset="0"/>
              </a:rPr>
              <a:t>,</a:t>
            </a:r>
            <a:r>
              <a:rPr lang="vi-VN" sz="2800">
                <a:latin typeface="Cambria" panose="02040503050406030204" pitchFamily="18" charset="0"/>
              </a:rPr>
              <a:t> QFormLayout</a:t>
            </a:r>
            <a:endParaRPr lang="vi-VN" sz="2800" dirty="0">
              <a:latin typeface="Cambria" panose="02040503050406030204" pitchFamily="18" charset="0"/>
            </a:endParaRPr>
          </a:p>
        </p:txBody>
      </p:sp>
    </p:spTree>
    <p:extLst>
      <p:ext uri="{BB962C8B-B14F-4D97-AF65-F5344CB8AC3E}">
        <p14:creationId xmlns:p14="http://schemas.microsoft.com/office/powerpoint/2010/main" val="3703145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7DC50D8-84F9-BAC6-A1BD-FF2791D0D78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DAF6004-F9AE-099E-E0E8-570004AF7C3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6F7489E-E958-8AD2-314D-991E4BBFEE5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grpSp>
        <p:nvGrpSpPr>
          <p:cNvPr id="2" name="Group 1">
            <a:extLst>
              <a:ext uri="{FF2B5EF4-FFF2-40B4-BE49-F238E27FC236}">
                <a16:creationId xmlns:a16="http://schemas.microsoft.com/office/drawing/2014/main" id="{D623EA09-4284-989D-A675-561B87452DB3}"/>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CA4BD067-7F8F-419D-6477-96A189EA7392}"/>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400">
                  <a:latin typeface="Cambria" panose="02040503050406030204" pitchFamily="18" charset="0"/>
                </a:rPr>
                <a:t>5.1.2. Tích hợp Qt Designer và PyUIC vào Pycharm</a:t>
              </a:r>
              <a:endParaRPr lang="vi-VN" sz="2400" dirty="0">
                <a:latin typeface="Cambria" panose="02040503050406030204" pitchFamily="18" charset="0"/>
              </a:endParaRPr>
            </a:p>
          </p:txBody>
        </p:sp>
        <p:grpSp>
          <p:nvGrpSpPr>
            <p:cNvPr id="4" name="Group 17">
              <a:extLst>
                <a:ext uri="{FF2B5EF4-FFF2-40B4-BE49-F238E27FC236}">
                  <a16:creationId xmlns:a16="http://schemas.microsoft.com/office/drawing/2014/main" id="{E98E8C42-9FC8-5757-C06A-AE0AF96511C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7EA18CE-BF5E-277E-FA17-E3059F65CE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8DD63B9-66A1-45CD-E167-7ED3CE2F8D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C4F3AD5-F8C2-FEB5-8909-8439407626F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34525" y="833920"/>
            <a:ext cx="11301668" cy="461665"/>
          </a:xfrm>
          <a:prstGeom prst="rect">
            <a:avLst/>
          </a:prstGeom>
        </p:spPr>
        <p:txBody>
          <a:bodyPr wrap="square">
            <a:spAutoFit/>
          </a:bodyPr>
          <a:lstStyle/>
          <a:p>
            <a:pPr marL="342900" indent="-342900" algn="just">
              <a:buFont typeface="Wingdings" panose="05000000000000000000" pitchFamily="2" charset="2"/>
              <a:buChar char="q"/>
            </a:pPr>
            <a:r>
              <a:rPr lang="vi-VN" sz="2400" b="1" u="sng">
                <a:latin typeface="Times New Roman" panose="02020603050405020304" pitchFamily="18" charset="0"/>
                <a:cs typeface="Times New Roman" panose="02020603050405020304" pitchFamily="18" charset="0"/>
              </a:rPr>
              <a:t>Bước </a:t>
            </a:r>
            <a:r>
              <a:rPr lang="en-US" sz="2400" b="1" u="sng">
                <a:latin typeface="Times New Roman" panose="02020603050405020304" pitchFamily="18" charset="0"/>
                <a:cs typeface="Times New Roman" panose="02020603050405020304" pitchFamily="18" charset="0"/>
              </a:rPr>
              <a:t>4</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Tạo menu "Open Selected Qt Designer”:</a:t>
            </a:r>
            <a:endParaRPr lang="vi-VN" sz="2400">
              <a:latin typeface="Times New Roman" panose="02020603050405020304" pitchFamily="18" charset="0"/>
              <a:cs typeface="Times New Roman" panose="02020603050405020304" pitchFamily="18" charset="0"/>
            </a:endParaRPr>
          </a:p>
        </p:txBody>
      </p:sp>
      <p:sp>
        <p:nvSpPr>
          <p:cNvPr id="8" name="Rectangle 7"/>
          <p:cNvSpPr/>
          <p:nvPr/>
        </p:nvSpPr>
        <p:spPr>
          <a:xfrm>
            <a:off x="434525" y="4516028"/>
            <a:ext cx="5714400" cy="1785104"/>
          </a:xfrm>
          <a:prstGeom prst="rect">
            <a:avLst/>
          </a:prstGeom>
        </p:spPr>
        <p:txBody>
          <a:bodyPr wrap="square">
            <a:spAutoFit/>
          </a:bodyPr>
          <a:lstStyle/>
          <a:p>
            <a:pPr algn="just"/>
            <a:r>
              <a:rPr lang="vi-VN" sz="2200">
                <a:solidFill>
                  <a:srgbClr val="1A1A1A"/>
                </a:solidFill>
                <a:latin typeface="Times New Roman" panose="02020603050405020304" pitchFamily="18" charset="0"/>
                <a:cs typeface="Times New Roman" panose="02020603050405020304" pitchFamily="18" charset="0"/>
              </a:rPr>
              <a:t>Menu này có chức năng là khi lập trình viên bấm chuột phải file giao diện “.ui” thì giao diện này sẽ được mở lên trong Qt Designer để ta tiếp tục thiết kế. Mọi sự thay đổi lúc thiết kế lúc ta lưu trữ nó sẽ tự động cập nhật trong dự án.</a:t>
            </a:r>
            <a:endParaRPr lang="en-US" sz="2200">
              <a:latin typeface="Times New Roman" panose="02020603050405020304" pitchFamily="18" charset="0"/>
              <a:cs typeface="Times New Roman" panose="02020603050405020304" pitchFamily="18" charset="0"/>
            </a:endParaRPr>
          </a:p>
        </p:txBody>
      </p:sp>
      <p:pic>
        <p:nvPicPr>
          <p:cNvPr id="17410" name="Picture 2" descr="https://tranduythanh.com/wp-content/uploads/2023/09/QtDesigner-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35" y="1478672"/>
            <a:ext cx="5577831" cy="2960983"/>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148925" y="1387318"/>
            <a:ext cx="5752800" cy="5355312"/>
          </a:xfrm>
          <a:prstGeom prst="rect">
            <a:avLst/>
          </a:prstGeom>
        </p:spPr>
        <p:txBody>
          <a:bodyPr wrap="square">
            <a:spAutoFit/>
          </a:bodyPr>
          <a:lstStyle/>
          <a:p>
            <a:pPr algn="just">
              <a:buFont typeface="Arial" panose="020B0604020202020204" pitchFamily="34" charset="0"/>
              <a:buChar char="•"/>
            </a:pPr>
            <a:r>
              <a:rPr lang="vi-VN" sz="1800" b="1">
                <a:solidFill>
                  <a:srgbClr val="1A1A1A"/>
                </a:solidFill>
                <a:latin typeface="+mj-lt"/>
              </a:rPr>
              <a:t>Name</a:t>
            </a:r>
            <a:r>
              <a:rPr lang="vi-VN" sz="1800">
                <a:solidFill>
                  <a:srgbClr val="1A1A1A"/>
                </a:solidFill>
                <a:latin typeface="+mj-lt"/>
              </a:rPr>
              <a:t>: Nhập vào tên của menu, ví dụ “</a:t>
            </a:r>
            <a:r>
              <a:rPr lang="vi-VN" sz="1800" b="1">
                <a:solidFill>
                  <a:srgbClr val="1A1A1A"/>
                </a:solidFill>
                <a:latin typeface="+mj-lt"/>
              </a:rPr>
              <a:t>Open Selected Qt Designer</a:t>
            </a:r>
            <a:r>
              <a:rPr lang="vi-VN" sz="1800">
                <a:solidFill>
                  <a:srgbClr val="1A1A1A"/>
                </a:solidFill>
                <a:latin typeface="+mj-lt"/>
              </a:rPr>
              <a:t>“</a:t>
            </a:r>
          </a:p>
          <a:p>
            <a:pPr algn="just">
              <a:buFont typeface="Arial" panose="020B0604020202020204" pitchFamily="34" charset="0"/>
              <a:buChar char="•"/>
            </a:pPr>
            <a:r>
              <a:rPr lang="vi-VN" sz="1800" b="1">
                <a:solidFill>
                  <a:srgbClr val="1A1A1A"/>
                </a:solidFill>
                <a:latin typeface="+mj-lt"/>
              </a:rPr>
              <a:t>Description</a:t>
            </a:r>
            <a:r>
              <a:rPr lang="vi-VN" sz="1800">
                <a:solidFill>
                  <a:srgbClr val="1A1A1A"/>
                </a:solidFill>
                <a:latin typeface="+mj-lt"/>
              </a:rPr>
              <a:t>: Nhập vào mô tả cho menu, ví dụ “This tool used to open Open Selected Qt Designer”</a:t>
            </a:r>
          </a:p>
          <a:p>
            <a:pPr algn="just">
              <a:buFont typeface="Arial" panose="020B0604020202020204" pitchFamily="34" charset="0"/>
              <a:buChar char="•"/>
            </a:pPr>
            <a:r>
              <a:rPr lang="vi-VN" sz="1800" b="1">
                <a:solidFill>
                  <a:srgbClr val="1A1A1A"/>
                </a:solidFill>
                <a:latin typeface="+mj-lt"/>
              </a:rPr>
              <a:t>Program</a:t>
            </a:r>
            <a:r>
              <a:rPr lang="vi-VN" sz="1800">
                <a:solidFill>
                  <a:srgbClr val="1A1A1A"/>
                </a:solidFill>
                <a:latin typeface="+mj-lt"/>
              </a:rPr>
              <a:t>: Trỏ tới chính xác file designer.exe mà ta cài Qt Designer, trong trường hợp này thì nó là đường dẫn “</a:t>
            </a:r>
            <a:r>
              <a:rPr lang="vi-VN" sz="1800" b="1">
                <a:solidFill>
                  <a:srgbClr val="1A1A1A"/>
                </a:solidFill>
                <a:latin typeface="+mj-lt"/>
              </a:rPr>
              <a:t>C:\Program Files (x86)\Qt Designer\designer.exe</a:t>
            </a:r>
            <a:r>
              <a:rPr lang="en-US" sz="1800" b="1">
                <a:solidFill>
                  <a:srgbClr val="1A1A1A"/>
                </a:solidFill>
                <a:latin typeface="+mj-lt"/>
              </a:rPr>
              <a:t>”</a:t>
            </a:r>
            <a:r>
              <a:rPr lang="vi-VN" sz="1800">
                <a:solidFill>
                  <a:srgbClr val="1A1A1A"/>
                </a:solidFill>
                <a:latin typeface="+mj-lt"/>
              </a:rPr>
              <a:t>, dĩ nhiên tùy vào lúc bạn cài đặt, phải trỏ cho đúng</a:t>
            </a:r>
          </a:p>
          <a:p>
            <a:pPr algn="just">
              <a:buFont typeface="Arial" panose="020B0604020202020204" pitchFamily="34" charset="0"/>
              <a:buChar char="•"/>
            </a:pPr>
            <a:r>
              <a:rPr lang="vi-VN" sz="1800" b="1">
                <a:solidFill>
                  <a:srgbClr val="1A1A1A"/>
                </a:solidFill>
                <a:latin typeface="+mj-lt"/>
              </a:rPr>
              <a:t>Arguments</a:t>
            </a:r>
            <a:r>
              <a:rPr lang="vi-VN" sz="1800">
                <a:solidFill>
                  <a:srgbClr val="1A1A1A"/>
                </a:solidFill>
                <a:latin typeface="+mj-lt"/>
              </a:rPr>
              <a:t>: Cần cho phần mềm biết ta đang bấm chuột phải vào file giao diện “.ui” nào. Ta dùng chính xác mã lệnh: </a:t>
            </a:r>
            <a:r>
              <a:rPr lang="vi-VN" sz="1800" b="1">
                <a:solidFill>
                  <a:srgbClr val="1A1A1A"/>
                </a:solidFill>
                <a:latin typeface="+mj-lt"/>
              </a:rPr>
              <a:t>"$FileDir$\$FileName$"</a:t>
            </a:r>
            <a:r>
              <a:rPr lang="vi-VN" sz="1800">
                <a:solidFill>
                  <a:srgbClr val="1A1A1A"/>
                </a:solidFill>
                <a:latin typeface="+mj-lt"/>
              </a:rPr>
              <a:t>. Lưu ý là có nháy kép bao bọc mã lệnh để trong trường hợp bạn lưu source code trong thư mục có khoảng trắng thì nó vẫn hiểu. Đối số này sẽ được truyền cho phần mềm Qt Designer, nên khi mở phần mềm lên nó sẽ tự động mở màn hình giao diện theo đúng đường dẫn này.</a:t>
            </a:r>
          </a:p>
          <a:p>
            <a:pPr algn="just">
              <a:buFont typeface="Arial" panose="020B0604020202020204" pitchFamily="34" charset="0"/>
              <a:buChar char="•"/>
            </a:pPr>
            <a:r>
              <a:rPr lang="vi-VN" sz="1800" b="1">
                <a:solidFill>
                  <a:srgbClr val="1A1A1A"/>
                </a:solidFill>
                <a:latin typeface="+mj-lt"/>
              </a:rPr>
              <a:t>Working directory:</a:t>
            </a:r>
            <a:r>
              <a:rPr lang="vi-VN" sz="1800">
                <a:solidFill>
                  <a:srgbClr val="1A1A1A"/>
                </a:solidFill>
                <a:latin typeface="+mj-lt"/>
              </a:rPr>
              <a:t> Mục này phải cho phần mềm biết đường dẫn hiện tại của dự án là gì. Ta dùng chính xác mã lệnh: $ProjectFileDir$</a:t>
            </a:r>
          </a:p>
        </p:txBody>
      </p:sp>
    </p:spTree>
    <p:extLst>
      <p:ext uri="{BB962C8B-B14F-4D97-AF65-F5344CB8AC3E}">
        <p14:creationId xmlns:p14="http://schemas.microsoft.com/office/powerpoint/2010/main" val="25504648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7DC50D8-84F9-BAC6-A1BD-FF2791D0D78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DAF6004-F9AE-099E-E0E8-570004AF7C3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6F7489E-E958-8AD2-314D-991E4BBFEE5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grpSp>
        <p:nvGrpSpPr>
          <p:cNvPr id="2" name="Group 1">
            <a:extLst>
              <a:ext uri="{FF2B5EF4-FFF2-40B4-BE49-F238E27FC236}">
                <a16:creationId xmlns:a16="http://schemas.microsoft.com/office/drawing/2014/main" id="{D623EA09-4284-989D-A675-561B87452DB3}"/>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CA4BD067-7F8F-419D-6477-96A189EA7392}"/>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400">
                  <a:latin typeface="Cambria" panose="02040503050406030204" pitchFamily="18" charset="0"/>
                </a:rPr>
                <a:t>5.1.2. Tích hợp Qt Designer và PyUIC vào Pycharm</a:t>
              </a:r>
              <a:endParaRPr lang="vi-VN" sz="2400" dirty="0">
                <a:latin typeface="Cambria" panose="02040503050406030204" pitchFamily="18" charset="0"/>
              </a:endParaRPr>
            </a:p>
          </p:txBody>
        </p:sp>
        <p:grpSp>
          <p:nvGrpSpPr>
            <p:cNvPr id="4" name="Group 17">
              <a:extLst>
                <a:ext uri="{FF2B5EF4-FFF2-40B4-BE49-F238E27FC236}">
                  <a16:creationId xmlns:a16="http://schemas.microsoft.com/office/drawing/2014/main" id="{E98E8C42-9FC8-5757-C06A-AE0AF96511C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7EA18CE-BF5E-277E-FA17-E3059F65CE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8DD63B9-66A1-45CD-E167-7ED3CE2F8D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C4F3AD5-F8C2-FEB5-8909-8439407626F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80910" y="817403"/>
            <a:ext cx="11301668" cy="461665"/>
          </a:xfrm>
          <a:prstGeom prst="rect">
            <a:avLst/>
          </a:prstGeom>
        </p:spPr>
        <p:txBody>
          <a:bodyPr wrap="square">
            <a:spAutoFit/>
          </a:bodyPr>
          <a:lstStyle/>
          <a:p>
            <a:pPr marL="342900" indent="-342900" algn="just">
              <a:buFont typeface="Wingdings" panose="05000000000000000000" pitchFamily="2" charset="2"/>
              <a:buChar char="q"/>
            </a:pPr>
            <a:r>
              <a:rPr lang="vi-VN" sz="2400" b="1" u="sng">
                <a:latin typeface="Times New Roman" panose="02020603050405020304" pitchFamily="18" charset="0"/>
                <a:cs typeface="Times New Roman" panose="02020603050405020304" pitchFamily="18" charset="0"/>
              </a:rPr>
              <a:t>Bước </a:t>
            </a:r>
            <a:r>
              <a:rPr lang="en-US" sz="2400" b="1" u="sng">
                <a:latin typeface="Times New Roman" panose="02020603050405020304" pitchFamily="18" charset="0"/>
                <a:cs typeface="Times New Roman" panose="02020603050405020304" pitchFamily="18" charset="0"/>
              </a:rPr>
              <a:t>4</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Tạo menu "Open Selected Qt Designer”:</a:t>
            </a:r>
            <a:endParaRPr lang="vi-VN" sz="2400">
              <a:latin typeface="Times New Roman" panose="02020603050405020304" pitchFamily="18" charset="0"/>
              <a:cs typeface="Times New Roman" panose="02020603050405020304" pitchFamily="18" charset="0"/>
            </a:endParaRPr>
          </a:p>
        </p:txBody>
      </p:sp>
      <p:pic>
        <p:nvPicPr>
          <p:cNvPr id="18434" name="Picture 2" descr="https://tranduythanh.com/wp-content/uploads/2023/09/QtDesigner-36-1024x79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2565" y="1326527"/>
            <a:ext cx="6487035" cy="5036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305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7DC50D8-84F9-BAC6-A1BD-FF2791D0D78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DAF6004-F9AE-099E-E0E8-570004AF7C3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6F7489E-E958-8AD2-314D-991E4BBFEE5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grpSp>
        <p:nvGrpSpPr>
          <p:cNvPr id="2" name="Group 1">
            <a:extLst>
              <a:ext uri="{FF2B5EF4-FFF2-40B4-BE49-F238E27FC236}">
                <a16:creationId xmlns:a16="http://schemas.microsoft.com/office/drawing/2014/main" id="{D623EA09-4284-989D-A675-561B87452DB3}"/>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CA4BD067-7F8F-419D-6477-96A189EA7392}"/>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400">
                  <a:latin typeface="Cambria" panose="02040503050406030204" pitchFamily="18" charset="0"/>
                </a:rPr>
                <a:t>5.1.2. Tích hợp Qt Designer và PyUIC vào Pycharm</a:t>
              </a:r>
              <a:endParaRPr lang="vi-VN" sz="2400" dirty="0">
                <a:latin typeface="Cambria" panose="02040503050406030204" pitchFamily="18" charset="0"/>
              </a:endParaRPr>
            </a:p>
          </p:txBody>
        </p:sp>
        <p:grpSp>
          <p:nvGrpSpPr>
            <p:cNvPr id="4" name="Group 17">
              <a:extLst>
                <a:ext uri="{FF2B5EF4-FFF2-40B4-BE49-F238E27FC236}">
                  <a16:creationId xmlns:a16="http://schemas.microsoft.com/office/drawing/2014/main" id="{E98E8C42-9FC8-5757-C06A-AE0AF96511C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7EA18CE-BF5E-277E-FA17-E3059F65CE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8DD63B9-66A1-45CD-E167-7ED3CE2F8D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C4F3AD5-F8C2-FEB5-8909-8439407626F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80910" y="817403"/>
            <a:ext cx="11301668" cy="461665"/>
          </a:xfrm>
          <a:prstGeom prst="rect">
            <a:avLst/>
          </a:prstGeom>
        </p:spPr>
        <p:txBody>
          <a:bodyPr wrap="square">
            <a:spAutoFit/>
          </a:bodyPr>
          <a:lstStyle/>
          <a:p>
            <a:pPr marL="342900" indent="-342900" algn="just">
              <a:buFont typeface="Wingdings" panose="05000000000000000000" pitchFamily="2" charset="2"/>
              <a:buChar char="q"/>
            </a:pPr>
            <a:r>
              <a:rPr lang="vi-VN" sz="2400" b="1" u="sng">
                <a:latin typeface="Times New Roman" panose="02020603050405020304" pitchFamily="18" charset="0"/>
                <a:cs typeface="Times New Roman" panose="02020603050405020304" pitchFamily="18" charset="0"/>
              </a:rPr>
              <a:t>Bước </a:t>
            </a:r>
            <a:r>
              <a:rPr lang="en-US" sz="2400" b="1" u="sng">
                <a:latin typeface="Times New Roman" panose="02020603050405020304" pitchFamily="18" charset="0"/>
                <a:cs typeface="Times New Roman" panose="02020603050405020304" pitchFamily="18" charset="0"/>
              </a:rPr>
              <a:t>5</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Tạo menu "Generate Python Code with PyUIC”:</a:t>
            </a:r>
            <a:endParaRPr lang="vi-VN" sz="2400">
              <a:latin typeface="Times New Roman" panose="02020603050405020304" pitchFamily="18" charset="0"/>
              <a:cs typeface="Times New Roman" panose="02020603050405020304" pitchFamily="18" charset="0"/>
            </a:endParaRPr>
          </a:p>
        </p:txBody>
      </p:sp>
      <p:pic>
        <p:nvPicPr>
          <p:cNvPr id="19458" name="Picture 2" descr="https://tranduythanh.com/wp-content/uploads/2023/09/QtDesigner-3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99" y="1382785"/>
            <a:ext cx="5436131" cy="252544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38519" y="3960090"/>
            <a:ext cx="5419703" cy="1938992"/>
          </a:xfrm>
          <a:prstGeom prst="rect">
            <a:avLst/>
          </a:prstGeom>
        </p:spPr>
        <p:txBody>
          <a:bodyPr wrap="square">
            <a:spAutoFit/>
          </a:bodyPr>
          <a:lstStyle/>
          <a:p>
            <a:pPr algn="just"/>
            <a:r>
              <a:rPr lang="vi-VN" sz="2400">
                <a:solidFill>
                  <a:srgbClr val="1A1A1A"/>
                </a:solidFill>
                <a:latin typeface="+mj-lt"/>
              </a:rPr>
              <a:t>Menu này có chức năng là tự động tạo mã lệnh Python từ giao diện “.ui”, nó rất hữu ích để cho lập trình viên biết được các biến control nào được bố trí trong giao diện để lập trình tương tác sau này.</a:t>
            </a:r>
            <a:endParaRPr lang="en-US" sz="2400">
              <a:latin typeface="+mj-lt"/>
            </a:endParaRPr>
          </a:p>
        </p:txBody>
      </p:sp>
      <p:sp>
        <p:nvSpPr>
          <p:cNvPr id="10" name="Rectangle 9"/>
          <p:cNvSpPr/>
          <p:nvPr/>
        </p:nvSpPr>
        <p:spPr>
          <a:xfrm>
            <a:off x="6015830" y="1466765"/>
            <a:ext cx="6015370" cy="4247317"/>
          </a:xfrm>
          <a:prstGeom prst="rect">
            <a:avLst/>
          </a:prstGeom>
        </p:spPr>
        <p:txBody>
          <a:bodyPr wrap="square">
            <a:spAutoFit/>
          </a:bodyPr>
          <a:lstStyle/>
          <a:p>
            <a:pPr algn="just">
              <a:buFont typeface="Arial" panose="020B0604020202020204" pitchFamily="34" charset="0"/>
              <a:buChar char="•"/>
            </a:pPr>
            <a:r>
              <a:rPr lang="vi-VN" sz="1800" b="1">
                <a:solidFill>
                  <a:srgbClr val="1A1A1A"/>
                </a:solidFill>
                <a:latin typeface="+mj-lt"/>
              </a:rPr>
              <a:t>Name</a:t>
            </a:r>
            <a:r>
              <a:rPr lang="vi-VN" sz="1800">
                <a:solidFill>
                  <a:srgbClr val="1A1A1A"/>
                </a:solidFill>
                <a:latin typeface="+mj-lt"/>
              </a:rPr>
              <a:t>: Nhập vào tên của menu, ví dụ “</a:t>
            </a:r>
            <a:r>
              <a:rPr lang="vi-VN" sz="1800" b="1">
                <a:solidFill>
                  <a:srgbClr val="1A1A1A"/>
                </a:solidFill>
                <a:latin typeface="+mj-lt"/>
              </a:rPr>
              <a:t>Generate Python Code with PyUIC</a:t>
            </a:r>
            <a:r>
              <a:rPr lang="vi-VN" sz="1800">
                <a:solidFill>
                  <a:srgbClr val="1A1A1A"/>
                </a:solidFill>
                <a:latin typeface="+mj-lt"/>
              </a:rPr>
              <a:t>“</a:t>
            </a:r>
          </a:p>
          <a:p>
            <a:pPr algn="just">
              <a:buFont typeface="Arial" panose="020B0604020202020204" pitchFamily="34" charset="0"/>
              <a:buChar char="•"/>
            </a:pPr>
            <a:r>
              <a:rPr lang="vi-VN" sz="1800" b="1">
                <a:solidFill>
                  <a:srgbClr val="1A1A1A"/>
                </a:solidFill>
                <a:latin typeface="+mj-lt"/>
              </a:rPr>
              <a:t>Description</a:t>
            </a:r>
            <a:r>
              <a:rPr lang="vi-VN" sz="1800">
                <a:solidFill>
                  <a:srgbClr val="1A1A1A"/>
                </a:solidFill>
                <a:latin typeface="+mj-lt"/>
              </a:rPr>
              <a:t>: Nhập vào mô tả cho menu, ví dụ “This function used to generate Python Code with PyUIC”</a:t>
            </a:r>
          </a:p>
          <a:p>
            <a:pPr algn="just">
              <a:buFont typeface="Arial" panose="020B0604020202020204" pitchFamily="34" charset="0"/>
              <a:buChar char="•"/>
            </a:pPr>
            <a:r>
              <a:rPr lang="vi-VN" sz="1800" b="1">
                <a:solidFill>
                  <a:srgbClr val="1A1A1A"/>
                </a:solidFill>
                <a:latin typeface="+mj-lt"/>
              </a:rPr>
              <a:t>Program</a:t>
            </a:r>
            <a:r>
              <a:rPr lang="vi-VN" sz="1800">
                <a:solidFill>
                  <a:srgbClr val="1A1A1A"/>
                </a:solidFill>
                <a:latin typeface="+mj-lt"/>
              </a:rPr>
              <a:t>: Trỏ tới chính xác file python.exe mà ta cài Python, trong trường hợp này thì nó là đường dẫn “</a:t>
            </a:r>
            <a:r>
              <a:rPr lang="vi-VN" sz="1800" b="1">
                <a:solidFill>
                  <a:srgbClr val="1A1A1A"/>
                </a:solidFill>
                <a:latin typeface="+mj-lt"/>
              </a:rPr>
              <a:t>C:\Python311\python.exe</a:t>
            </a:r>
            <a:r>
              <a:rPr lang="en-US" sz="1800" b="1">
                <a:solidFill>
                  <a:srgbClr val="1A1A1A"/>
                </a:solidFill>
                <a:latin typeface="+mj-lt"/>
              </a:rPr>
              <a:t>”</a:t>
            </a:r>
            <a:r>
              <a:rPr lang="vi-VN" sz="1800">
                <a:solidFill>
                  <a:srgbClr val="1A1A1A"/>
                </a:solidFill>
                <a:latin typeface="+mj-lt"/>
              </a:rPr>
              <a:t>, dĩ nhiên tùy vào lúc bạn cài đặt, phải trỏ cho đúng</a:t>
            </a:r>
          </a:p>
          <a:p>
            <a:pPr algn="just">
              <a:buFont typeface="Arial" panose="020B0604020202020204" pitchFamily="34" charset="0"/>
              <a:buChar char="•"/>
            </a:pPr>
            <a:r>
              <a:rPr lang="vi-VN" sz="1800" b="1">
                <a:solidFill>
                  <a:srgbClr val="1A1A1A"/>
                </a:solidFill>
                <a:latin typeface="+mj-lt"/>
              </a:rPr>
              <a:t>Working directory:</a:t>
            </a:r>
            <a:r>
              <a:rPr lang="vi-VN" sz="1800">
                <a:solidFill>
                  <a:srgbClr val="1A1A1A"/>
                </a:solidFill>
                <a:latin typeface="+mj-lt"/>
              </a:rPr>
              <a:t> Mục này phải cho phần mềm biết đường dẫn hiện tại của dự án là gì. Ta dùng chính xác mã lệnh: </a:t>
            </a:r>
            <a:r>
              <a:rPr lang="vi-VN" sz="1800" b="1">
                <a:solidFill>
                  <a:srgbClr val="1A1A1A"/>
                </a:solidFill>
                <a:latin typeface="+mj-lt"/>
              </a:rPr>
              <a:t>$ProjectFileDir$</a:t>
            </a:r>
            <a:endParaRPr lang="en-US" sz="1800" b="1">
              <a:solidFill>
                <a:srgbClr val="1A1A1A"/>
              </a:solidFill>
              <a:latin typeface="+mj-lt"/>
            </a:endParaRPr>
          </a:p>
          <a:p>
            <a:pPr algn="just">
              <a:buFont typeface="Arial" panose="020B0604020202020204" pitchFamily="34" charset="0"/>
              <a:buChar char="•"/>
            </a:pPr>
            <a:endParaRPr lang="en-US" sz="1800">
              <a:solidFill>
                <a:srgbClr val="1A1A1A"/>
              </a:solidFill>
              <a:latin typeface="+mj-lt"/>
            </a:endParaRPr>
          </a:p>
          <a:p>
            <a:pPr lvl="0" algn="just">
              <a:buFont typeface="Arial" panose="020B0604020202020204" pitchFamily="34" charset="0"/>
              <a:buChar char="•"/>
            </a:pPr>
            <a:r>
              <a:rPr lang="vi-VN" sz="1800" b="1">
                <a:solidFill>
                  <a:srgbClr val="1A1A1A"/>
                </a:solidFill>
                <a:latin typeface="Times New Roman" panose="02020603050405020304" pitchFamily="18" charset="0"/>
              </a:rPr>
              <a:t>Arguments</a:t>
            </a:r>
            <a:r>
              <a:rPr lang="vi-VN" sz="1800">
                <a:solidFill>
                  <a:srgbClr val="1A1A1A"/>
                </a:solidFill>
                <a:latin typeface="Times New Roman" panose="02020603050405020304" pitchFamily="18" charset="0"/>
              </a:rPr>
              <a:t>: Cần cho phần mềm biết ta đang bấm chuột phải vào file giao diện “.ui” nào và file mã lệnh Python nào nên được tạo ra cho giao diện này. Ta dùng chính xác mã lệnh:</a:t>
            </a:r>
            <a:endParaRPr lang="vi-VN" sz="1800">
              <a:solidFill>
                <a:srgbClr val="1A1A1A"/>
              </a:solidFill>
              <a:latin typeface="+mj-lt"/>
            </a:endParaRPr>
          </a:p>
        </p:txBody>
      </p:sp>
      <p:sp>
        <p:nvSpPr>
          <p:cNvPr id="12" name="TextBox 11"/>
          <p:cNvSpPr txBox="1"/>
          <p:nvPr/>
        </p:nvSpPr>
        <p:spPr>
          <a:xfrm>
            <a:off x="4345927" y="5950940"/>
            <a:ext cx="7436651" cy="369332"/>
          </a:xfrm>
          <a:prstGeom prst="rect">
            <a:avLst/>
          </a:prstGeom>
          <a:solidFill>
            <a:srgbClr val="002060"/>
          </a:solidFill>
        </p:spPr>
        <p:txBody>
          <a:bodyPr wrap="none" rtlCol="0">
            <a:spAutoFit/>
          </a:bodyPr>
          <a:lstStyle/>
          <a:p>
            <a:r>
              <a:rPr lang="vi-VN" sz="1800">
                <a:solidFill>
                  <a:schemeClr val="bg1"/>
                </a:solidFill>
              </a:rPr>
              <a:t>-m PyQt6.uic.pyuic "$FileName$" -o "$FileNameWithoutExtension$.py"</a:t>
            </a:r>
            <a:endParaRPr lang="en-US" sz="1800">
              <a:solidFill>
                <a:schemeClr val="bg1"/>
              </a:solidFill>
            </a:endParaRPr>
          </a:p>
        </p:txBody>
      </p:sp>
    </p:spTree>
    <p:extLst>
      <p:ext uri="{BB962C8B-B14F-4D97-AF65-F5344CB8AC3E}">
        <p14:creationId xmlns:p14="http://schemas.microsoft.com/office/powerpoint/2010/main" val="825076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7DC50D8-84F9-BAC6-A1BD-FF2791D0D78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DAF6004-F9AE-099E-E0E8-570004AF7C3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6F7489E-E958-8AD2-314D-991E4BBFEE5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grpSp>
        <p:nvGrpSpPr>
          <p:cNvPr id="2" name="Group 1">
            <a:extLst>
              <a:ext uri="{FF2B5EF4-FFF2-40B4-BE49-F238E27FC236}">
                <a16:creationId xmlns:a16="http://schemas.microsoft.com/office/drawing/2014/main" id="{D623EA09-4284-989D-A675-561B87452DB3}"/>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CA4BD067-7F8F-419D-6477-96A189EA7392}"/>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400">
                  <a:latin typeface="Cambria" panose="02040503050406030204" pitchFamily="18" charset="0"/>
                </a:rPr>
                <a:t>5.1.2. Tích hợp Qt Designer và PyUIC vào Pycharm</a:t>
              </a:r>
              <a:endParaRPr lang="vi-VN" sz="2400" dirty="0">
                <a:latin typeface="Cambria" panose="02040503050406030204" pitchFamily="18" charset="0"/>
              </a:endParaRPr>
            </a:p>
          </p:txBody>
        </p:sp>
        <p:grpSp>
          <p:nvGrpSpPr>
            <p:cNvPr id="4" name="Group 17">
              <a:extLst>
                <a:ext uri="{FF2B5EF4-FFF2-40B4-BE49-F238E27FC236}">
                  <a16:creationId xmlns:a16="http://schemas.microsoft.com/office/drawing/2014/main" id="{E98E8C42-9FC8-5757-C06A-AE0AF96511C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7EA18CE-BF5E-277E-FA17-E3059F65CE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8DD63B9-66A1-45CD-E167-7ED3CE2F8D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C4F3AD5-F8C2-FEB5-8909-8439407626F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80910" y="817403"/>
            <a:ext cx="11301668" cy="461665"/>
          </a:xfrm>
          <a:prstGeom prst="rect">
            <a:avLst/>
          </a:prstGeom>
        </p:spPr>
        <p:txBody>
          <a:bodyPr wrap="square">
            <a:spAutoFit/>
          </a:bodyPr>
          <a:lstStyle/>
          <a:p>
            <a:pPr marL="342900" indent="-342900" algn="just">
              <a:buFont typeface="Wingdings" panose="05000000000000000000" pitchFamily="2" charset="2"/>
              <a:buChar char="q"/>
            </a:pPr>
            <a:r>
              <a:rPr lang="vi-VN" sz="2400" b="1" u="sng">
                <a:latin typeface="Times New Roman" panose="02020603050405020304" pitchFamily="18" charset="0"/>
                <a:cs typeface="Times New Roman" panose="02020603050405020304" pitchFamily="18" charset="0"/>
              </a:rPr>
              <a:t>Bước </a:t>
            </a:r>
            <a:r>
              <a:rPr lang="en-US" sz="2400" b="1" u="sng">
                <a:latin typeface="Times New Roman" panose="02020603050405020304" pitchFamily="18" charset="0"/>
                <a:cs typeface="Times New Roman" panose="02020603050405020304" pitchFamily="18" charset="0"/>
              </a:rPr>
              <a:t>5</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Tạo menu "Generate Python Code with PyUIC”:</a:t>
            </a:r>
            <a:endParaRPr lang="vi-VN" sz="2400">
              <a:latin typeface="Times New Roman" panose="02020603050405020304" pitchFamily="18" charset="0"/>
              <a:cs typeface="Times New Roman" panose="02020603050405020304" pitchFamily="18" charset="0"/>
            </a:endParaRPr>
          </a:p>
        </p:txBody>
      </p:sp>
      <p:pic>
        <p:nvPicPr>
          <p:cNvPr id="20482" name="Picture 2" descr="https://tranduythanh.com/wp-content/uploads/2023/09/QtDesigner-38-1024x79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744" y="1241166"/>
            <a:ext cx="6636256" cy="51392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081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7DC50D8-84F9-BAC6-A1BD-FF2791D0D78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DAF6004-F9AE-099E-E0E8-570004AF7C3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6F7489E-E958-8AD2-314D-991E4BBFEE5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grpSp>
        <p:nvGrpSpPr>
          <p:cNvPr id="2" name="Group 1">
            <a:extLst>
              <a:ext uri="{FF2B5EF4-FFF2-40B4-BE49-F238E27FC236}">
                <a16:creationId xmlns:a16="http://schemas.microsoft.com/office/drawing/2014/main" id="{D623EA09-4284-989D-A675-561B87452DB3}"/>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CA4BD067-7F8F-419D-6477-96A189EA7392}"/>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400">
                  <a:latin typeface="Cambria" panose="02040503050406030204" pitchFamily="18" charset="0"/>
                </a:rPr>
                <a:t>5.1.2. Tích hợp Qt Designer và PyUIC vào Pycharm</a:t>
              </a:r>
              <a:endParaRPr lang="vi-VN" sz="2400" dirty="0">
                <a:latin typeface="Cambria" panose="02040503050406030204" pitchFamily="18" charset="0"/>
              </a:endParaRPr>
            </a:p>
          </p:txBody>
        </p:sp>
        <p:grpSp>
          <p:nvGrpSpPr>
            <p:cNvPr id="4" name="Group 17">
              <a:extLst>
                <a:ext uri="{FF2B5EF4-FFF2-40B4-BE49-F238E27FC236}">
                  <a16:creationId xmlns:a16="http://schemas.microsoft.com/office/drawing/2014/main" id="{E98E8C42-9FC8-5757-C06A-AE0AF96511C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7EA18CE-BF5E-277E-FA17-E3059F65CE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8DD63B9-66A1-45CD-E167-7ED3CE2F8D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C4F3AD5-F8C2-FEB5-8909-8439407626F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80910" y="817403"/>
            <a:ext cx="11301668" cy="461665"/>
          </a:xfrm>
          <a:prstGeom prst="rect">
            <a:avLst/>
          </a:prstGeom>
        </p:spPr>
        <p:txBody>
          <a:bodyPr wrap="square">
            <a:spAutoFit/>
          </a:bodyPr>
          <a:lstStyle/>
          <a:p>
            <a:pPr marL="342900" indent="-342900" algn="just">
              <a:buFont typeface="Wingdings" panose="05000000000000000000" pitchFamily="2" charset="2"/>
              <a:buChar char="q"/>
            </a:pPr>
            <a:r>
              <a:rPr lang="vi-VN" sz="2400" b="1" u="sng">
                <a:latin typeface="Times New Roman" panose="02020603050405020304" pitchFamily="18" charset="0"/>
                <a:cs typeface="Times New Roman" panose="02020603050405020304" pitchFamily="18" charset="0"/>
              </a:rPr>
              <a:t>Bước </a:t>
            </a:r>
            <a:r>
              <a:rPr lang="en-US" sz="2400" b="1" u="sng">
                <a:latin typeface="Times New Roman" panose="02020603050405020304" pitchFamily="18" charset="0"/>
                <a:cs typeface="Times New Roman" panose="02020603050405020304" pitchFamily="18" charset="0"/>
              </a:rPr>
              <a:t>6</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Thử nghiệm các menu vừa tạo:</a:t>
            </a:r>
            <a:endParaRPr lang="vi-VN" sz="2400">
              <a:latin typeface="Times New Roman" panose="02020603050405020304" pitchFamily="18" charset="0"/>
              <a:cs typeface="Times New Roman" panose="02020603050405020304" pitchFamily="18" charset="0"/>
            </a:endParaRPr>
          </a:p>
        </p:txBody>
      </p:sp>
      <p:sp>
        <p:nvSpPr>
          <p:cNvPr id="8" name="Rectangle 7"/>
          <p:cNvSpPr/>
          <p:nvPr/>
        </p:nvSpPr>
        <p:spPr>
          <a:xfrm>
            <a:off x="448732" y="1326527"/>
            <a:ext cx="7370468" cy="1569660"/>
          </a:xfrm>
          <a:prstGeom prst="rect">
            <a:avLst/>
          </a:prstGeom>
        </p:spPr>
        <p:txBody>
          <a:bodyPr wrap="square">
            <a:spAutoFit/>
          </a:bodyPr>
          <a:lstStyle/>
          <a:p>
            <a:r>
              <a:rPr lang="vi-VN" sz="2400">
                <a:solidFill>
                  <a:srgbClr val="1A1A1A"/>
                </a:solidFill>
                <a:latin typeface="Times New Roman" panose="02020603050405020304" pitchFamily="18" charset="0"/>
                <a:cs typeface="Times New Roman" panose="02020603050405020304" pitchFamily="18" charset="0"/>
              </a:rPr>
              <a:t>Ta có 2 nơi để sử dụng các menu này trong Pycharm:</a:t>
            </a:r>
          </a:p>
          <a:p>
            <a:pPr>
              <a:buFont typeface="Arial" panose="020B0604020202020204" pitchFamily="34" charset="0"/>
              <a:buChar char="•"/>
            </a:pPr>
            <a:r>
              <a:rPr lang="vi-VN" sz="2400">
                <a:solidFill>
                  <a:srgbClr val="1A1A1A"/>
                </a:solidFill>
                <a:latin typeface="Times New Roman" panose="02020603050405020304" pitchFamily="18" charset="0"/>
                <a:cs typeface="Times New Roman" panose="02020603050405020304" pitchFamily="18" charset="0"/>
              </a:rPr>
              <a:t>Vào menu Tools/ chọn External Tools/ chọn các menu</a:t>
            </a:r>
          </a:p>
          <a:p>
            <a:pPr>
              <a:buFont typeface="Arial" panose="020B0604020202020204" pitchFamily="34" charset="0"/>
              <a:buChar char="•"/>
            </a:pPr>
            <a:r>
              <a:rPr lang="en-US" sz="2400">
                <a:solidFill>
                  <a:srgbClr val="1A1A1A"/>
                </a:solidFill>
                <a:latin typeface="Times New Roman" panose="02020603050405020304" pitchFamily="18" charset="0"/>
                <a:cs typeface="Times New Roman" panose="02020603050405020304" pitchFamily="18" charset="0"/>
              </a:rPr>
              <a:t>H</a:t>
            </a:r>
            <a:r>
              <a:rPr lang="vi-VN" sz="2400">
                <a:solidFill>
                  <a:srgbClr val="1A1A1A"/>
                </a:solidFill>
                <a:latin typeface="Times New Roman" panose="02020603050405020304" pitchFamily="18" charset="0"/>
                <a:cs typeface="Times New Roman" panose="02020603050405020304" pitchFamily="18" charset="0"/>
              </a:rPr>
              <a:t>oặc bấm chuột phải vào dự án/file chọn External Tools/ Chọn các menu</a:t>
            </a:r>
          </a:p>
        </p:txBody>
      </p:sp>
      <p:pic>
        <p:nvPicPr>
          <p:cNvPr id="21506" name="Picture 2" descr="https://tranduythanh.com/wp-content/uploads/2023/09/QtDesigner-3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798" y="3113762"/>
            <a:ext cx="7032598" cy="2637225"/>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https://tranduythanh.com/wp-content/uploads/2023/09/QtDesigner-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0247" y="1279068"/>
            <a:ext cx="4445827" cy="4581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3069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7DC50D8-84F9-BAC6-A1BD-FF2791D0D78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DAF6004-F9AE-099E-E0E8-570004AF7C3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6F7489E-E958-8AD2-314D-991E4BBFEE5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grpSp>
        <p:nvGrpSpPr>
          <p:cNvPr id="2" name="Group 1">
            <a:extLst>
              <a:ext uri="{FF2B5EF4-FFF2-40B4-BE49-F238E27FC236}">
                <a16:creationId xmlns:a16="http://schemas.microsoft.com/office/drawing/2014/main" id="{D623EA09-4284-989D-A675-561B87452DB3}"/>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CA4BD067-7F8F-419D-6477-96A189EA7392}"/>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400">
                  <a:latin typeface="Cambria" panose="02040503050406030204" pitchFamily="18" charset="0"/>
                </a:rPr>
                <a:t>5.1.2. Tích hợp Qt Designer và PyUIC vào Pycharm</a:t>
              </a:r>
              <a:endParaRPr lang="vi-VN" sz="2400" dirty="0">
                <a:latin typeface="Cambria" panose="02040503050406030204" pitchFamily="18" charset="0"/>
              </a:endParaRPr>
            </a:p>
          </p:txBody>
        </p:sp>
        <p:grpSp>
          <p:nvGrpSpPr>
            <p:cNvPr id="4" name="Group 17">
              <a:extLst>
                <a:ext uri="{FF2B5EF4-FFF2-40B4-BE49-F238E27FC236}">
                  <a16:creationId xmlns:a16="http://schemas.microsoft.com/office/drawing/2014/main" id="{E98E8C42-9FC8-5757-C06A-AE0AF96511C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7EA18CE-BF5E-277E-FA17-E3059F65CE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8DD63B9-66A1-45CD-E167-7ED3CE2F8D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C4F3AD5-F8C2-FEB5-8909-8439407626F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80910" y="817403"/>
            <a:ext cx="11301668" cy="461665"/>
          </a:xfrm>
          <a:prstGeom prst="rect">
            <a:avLst/>
          </a:prstGeom>
        </p:spPr>
        <p:txBody>
          <a:bodyPr wrap="square">
            <a:spAutoFit/>
          </a:bodyPr>
          <a:lstStyle/>
          <a:p>
            <a:pPr marL="342900" indent="-342900" algn="just">
              <a:buFont typeface="Wingdings" panose="05000000000000000000" pitchFamily="2" charset="2"/>
              <a:buChar char="q"/>
            </a:pPr>
            <a:r>
              <a:rPr lang="vi-VN" sz="2400" b="1" u="sng">
                <a:latin typeface="Times New Roman" panose="02020603050405020304" pitchFamily="18" charset="0"/>
                <a:cs typeface="Times New Roman" panose="02020603050405020304" pitchFamily="18" charset="0"/>
              </a:rPr>
              <a:t>Bước </a:t>
            </a:r>
            <a:r>
              <a:rPr lang="en-US" sz="2400" b="1" u="sng">
                <a:latin typeface="Times New Roman" panose="02020603050405020304" pitchFamily="18" charset="0"/>
                <a:cs typeface="Times New Roman" panose="02020603050405020304" pitchFamily="18" charset="0"/>
              </a:rPr>
              <a:t>6</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Thử nghiệm các menu vừa tạo:</a:t>
            </a:r>
            <a:endParaRPr lang="vi-VN" sz="2400">
              <a:latin typeface="Times New Roman" panose="02020603050405020304" pitchFamily="18" charset="0"/>
              <a:cs typeface="Times New Roman" panose="02020603050405020304" pitchFamily="18" charset="0"/>
            </a:endParaRPr>
          </a:p>
        </p:txBody>
      </p:sp>
      <p:sp>
        <p:nvSpPr>
          <p:cNvPr id="10" name="Rectangle 9"/>
          <p:cNvSpPr/>
          <p:nvPr/>
        </p:nvSpPr>
        <p:spPr>
          <a:xfrm>
            <a:off x="502810" y="1279068"/>
            <a:ext cx="11348390" cy="830997"/>
          </a:xfrm>
          <a:prstGeom prst="rect">
            <a:avLst/>
          </a:prstGeom>
        </p:spPr>
        <p:txBody>
          <a:bodyPr wrap="square">
            <a:spAutoFit/>
          </a:bodyPr>
          <a:lstStyle/>
          <a:p>
            <a:pPr algn="just">
              <a:buFont typeface="Arial" panose="020B0604020202020204" pitchFamily="34" charset="0"/>
              <a:buChar char="•"/>
            </a:pPr>
            <a:r>
              <a:rPr lang="vi-VN" sz="2400">
                <a:solidFill>
                  <a:srgbClr val="1A1A1A"/>
                </a:solidFill>
                <a:latin typeface="+mj-lt"/>
              </a:rPr>
              <a:t>Ví dụ bây giờ ta chọn chức năng “</a:t>
            </a:r>
            <a:r>
              <a:rPr lang="vi-VN" sz="2400" b="1">
                <a:solidFill>
                  <a:srgbClr val="1A1A1A"/>
                </a:solidFill>
                <a:latin typeface="+mj-lt"/>
              </a:rPr>
              <a:t>Create new Qt Designer</a:t>
            </a:r>
            <a:r>
              <a:rPr lang="vi-VN" sz="2400">
                <a:solidFill>
                  <a:srgbClr val="1A1A1A"/>
                </a:solidFill>
                <a:latin typeface="+mj-lt"/>
              </a:rPr>
              <a:t>“, phần mềm Qt Designer sẽ hiển thị như dưới đây với màn hình chọn New Form:</a:t>
            </a:r>
          </a:p>
        </p:txBody>
      </p:sp>
      <p:pic>
        <p:nvPicPr>
          <p:cNvPr id="22530" name="Picture 2" descr="https://tranduythanh.com/wp-content/uploads/2023/09/QtDesigner-41-1024x66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999" y="2060140"/>
            <a:ext cx="6856375" cy="4419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113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7DC50D8-84F9-BAC6-A1BD-FF2791D0D78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DAF6004-F9AE-099E-E0E8-570004AF7C3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6F7489E-E958-8AD2-314D-991E4BBFEE5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grpSp>
        <p:nvGrpSpPr>
          <p:cNvPr id="2" name="Group 1">
            <a:extLst>
              <a:ext uri="{FF2B5EF4-FFF2-40B4-BE49-F238E27FC236}">
                <a16:creationId xmlns:a16="http://schemas.microsoft.com/office/drawing/2014/main" id="{D623EA09-4284-989D-A675-561B87452DB3}"/>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CA4BD067-7F8F-419D-6477-96A189EA7392}"/>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400">
                  <a:latin typeface="Cambria" panose="02040503050406030204" pitchFamily="18" charset="0"/>
                </a:rPr>
                <a:t>5.1.2. Tích hợp Qt Designer và PyUIC vào Pycharm</a:t>
              </a:r>
              <a:endParaRPr lang="vi-VN" sz="2400" dirty="0">
                <a:latin typeface="Cambria" panose="02040503050406030204" pitchFamily="18" charset="0"/>
              </a:endParaRPr>
            </a:p>
          </p:txBody>
        </p:sp>
        <p:grpSp>
          <p:nvGrpSpPr>
            <p:cNvPr id="4" name="Group 17">
              <a:extLst>
                <a:ext uri="{FF2B5EF4-FFF2-40B4-BE49-F238E27FC236}">
                  <a16:creationId xmlns:a16="http://schemas.microsoft.com/office/drawing/2014/main" id="{E98E8C42-9FC8-5757-C06A-AE0AF96511C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7EA18CE-BF5E-277E-FA17-E3059F65CE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8DD63B9-66A1-45CD-E167-7ED3CE2F8D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C4F3AD5-F8C2-FEB5-8909-8439407626F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80910" y="817403"/>
            <a:ext cx="11301668" cy="461665"/>
          </a:xfrm>
          <a:prstGeom prst="rect">
            <a:avLst/>
          </a:prstGeom>
        </p:spPr>
        <p:txBody>
          <a:bodyPr wrap="square">
            <a:spAutoFit/>
          </a:bodyPr>
          <a:lstStyle/>
          <a:p>
            <a:pPr marL="342900" indent="-342900" algn="just">
              <a:buFont typeface="Wingdings" panose="05000000000000000000" pitchFamily="2" charset="2"/>
              <a:buChar char="q"/>
            </a:pPr>
            <a:r>
              <a:rPr lang="vi-VN" sz="2400" b="1" u="sng">
                <a:latin typeface="Times New Roman" panose="02020603050405020304" pitchFamily="18" charset="0"/>
                <a:cs typeface="Times New Roman" panose="02020603050405020304" pitchFamily="18" charset="0"/>
              </a:rPr>
              <a:t>Bước </a:t>
            </a:r>
            <a:r>
              <a:rPr lang="en-US" sz="2400" b="1" u="sng">
                <a:latin typeface="Times New Roman" panose="02020603050405020304" pitchFamily="18" charset="0"/>
                <a:cs typeface="Times New Roman" panose="02020603050405020304" pitchFamily="18" charset="0"/>
              </a:rPr>
              <a:t>6</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Thử nghiệm các menu vừa tạo:</a:t>
            </a:r>
            <a:endParaRPr lang="vi-VN" sz="2400">
              <a:latin typeface="Times New Roman" panose="02020603050405020304" pitchFamily="18" charset="0"/>
              <a:cs typeface="Times New Roman" panose="02020603050405020304" pitchFamily="18" charset="0"/>
            </a:endParaRPr>
          </a:p>
        </p:txBody>
      </p:sp>
      <p:sp>
        <p:nvSpPr>
          <p:cNvPr id="8" name="Rectangle 7"/>
          <p:cNvSpPr/>
          <p:nvPr/>
        </p:nvSpPr>
        <p:spPr>
          <a:xfrm>
            <a:off x="502810" y="1326527"/>
            <a:ext cx="11218790" cy="1200329"/>
          </a:xfrm>
          <a:prstGeom prst="rect">
            <a:avLst/>
          </a:prstGeom>
        </p:spPr>
        <p:txBody>
          <a:bodyPr wrap="square">
            <a:spAutoFit/>
          </a:bodyPr>
          <a:lstStyle/>
          <a:p>
            <a:pPr algn="just">
              <a:buFont typeface="Arial" panose="020B0604020202020204" pitchFamily="34" charset="0"/>
              <a:buChar char="•"/>
            </a:pPr>
            <a:r>
              <a:rPr lang="vi-VN" sz="2400">
                <a:solidFill>
                  <a:srgbClr val="1A1A1A"/>
                </a:solidFill>
                <a:latin typeface="+mj-lt"/>
              </a:rPr>
              <a:t>Nếu ta bấm chuột phải vào file “</a:t>
            </a:r>
            <a:r>
              <a:rPr lang="vi-VN" sz="2400" b="1">
                <a:solidFill>
                  <a:srgbClr val="1A1A1A"/>
                </a:solidFill>
                <a:latin typeface="+mj-lt"/>
              </a:rPr>
              <a:t>HelloWorldDialog.ui</a:t>
            </a:r>
            <a:r>
              <a:rPr lang="vi-VN" sz="2400">
                <a:solidFill>
                  <a:srgbClr val="1A1A1A"/>
                </a:solidFill>
                <a:latin typeface="+mj-lt"/>
              </a:rPr>
              <a:t>” rồi chọn “</a:t>
            </a:r>
            <a:r>
              <a:rPr lang="vi-VN" sz="2400" b="1">
                <a:solidFill>
                  <a:srgbClr val="1A1A1A"/>
                </a:solidFill>
                <a:latin typeface="+mj-lt"/>
              </a:rPr>
              <a:t>Open Selected Qt Designer</a:t>
            </a:r>
            <a:r>
              <a:rPr lang="vi-VN" sz="2400">
                <a:solidFill>
                  <a:srgbClr val="1A1A1A"/>
                </a:solidFill>
                <a:latin typeface="+mj-lt"/>
              </a:rPr>
              <a:t>“, chương trình Qt Designer sẽ được mở lên cùng với màn hình giao diện đang chọn này:</a:t>
            </a:r>
            <a:endParaRPr lang="en-US" sz="2400">
              <a:latin typeface="+mj-lt"/>
            </a:endParaRPr>
          </a:p>
        </p:txBody>
      </p:sp>
      <p:pic>
        <p:nvPicPr>
          <p:cNvPr id="23554" name="Picture 2" descr="https://tranduythanh.com/wp-content/uploads/2023/09/QtDesigner-42-1024x62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799" y="2310244"/>
            <a:ext cx="6481975" cy="3956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972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7DC50D8-84F9-BAC6-A1BD-FF2791D0D78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DAF6004-F9AE-099E-E0E8-570004AF7C3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6F7489E-E958-8AD2-314D-991E4BBFEE5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grpSp>
        <p:nvGrpSpPr>
          <p:cNvPr id="2" name="Group 1">
            <a:extLst>
              <a:ext uri="{FF2B5EF4-FFF2-40B4-BE49-F238E27FC236}">
                <a16:creationId xmlns:a16="http://schemas.microsoft.com/office/drawing/2014/main" id="{D623EA09-4284-989D-A675-561B87452DB3}"/>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CA4BD067-7F8F-419D-6477-96A189EA7392}"/>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400">
                  <a:latin typeface="Cambria" panose="02040503050406030204" pitchFamily="18" charset="0"/>
                </a:rPr>
                <a:t>5.1.2. Tích hợp Qt Designer và PyUIC vào Pycharm</a:t>
              </a:r>
              <a:endParaRPr lang="vi-VN" sz="2400" dirty="0">
                <a:latin typeface="Cambria" panose="02040503050406030204" pitchFamily="18" charset="0"/>
              </a:endParaRPr>
            </a:p>
          </p:txBody>
        </p:sp>
        <p:grpSp>
          <p:nvGrpSpPr>
            <p:cNvPr id="4" name="Group 17">
              <a:extLst>
                <a:ext uri="{FF2B5EF4-FFF2-40B4-BE49-F238E27FC236}">
                  <a16:creationId xmlns:a16="http://schemas.microsoft.com/office/drawing/2014/main" id="{E98E8C42-9FC8-5757-C06A-AE0AF96511C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7EA18CE-BF5E-277E-FA17-E3059F65CE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8DD63B9-66A1-45CD-E167-7ED3CE2F8D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C4F3AD5-F8C2-FEB5-8909-8439407626F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80910" y="817403"/>
            <a:ext cx="11301668" cy="461665"/>
          </a:xfrm>
          <a:prstGeom prst="rect">
            <a:avLst/>
          </a:prstGeom>
        </p:spPr>
        <p:txBody>
          <a:bodyPr wrap="square">
            <a:spAutoFit/>
          </a:bodyPr>
          <a:lstStyle/>
          <a:p>
            <a:pPr marL="342900" indent="-342900" algn="just">
              <a:buFont typeface="Wingdings" panose="05000000000000000000" pitchFamily="2" charset="2"/>
              <a:buChar char="q"/>
            </a:pPr>
            <a:r>
              <a:rPr lang="vi-VN" sz="2400" b="1" u="sng">
                <a:latin typeface="Times New Roman" panose="02020603050405020304" pitchFamily="18" charset="0"/>
                <a:cs typeface="Times New Roman" panose="02020603050405020304" pitchFamily="18" charset="0"/>
              </a:rPr>
              <a:t>Bước </a:t>
            </a:r>
            <a:r>
              <a:rPr lang="en-US" sz="2400" b="1" u="sng">
                <a:latin typeface="Times New Roman" panose="02020603050405020304" pitchFamily="18" charset="0"/>
                <a:cs typeface="Times New Roman" panose="02020603050405020304" pitchFamily="18" charset="0"/>
              </a:rPr>
              <a:t>6</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Thử nghiệm các menu vừa tạo:</a:t>
            </a:r>
            <a:endParaRPr lang="vi-VN" sz="2400">
              <a:latin typeface="Times New Roman" panose="02020603050405020304" pitchFamily="18" charset="0"/>
              <a:cs typeface="Times New Roman" panose="02020603050405020304" pitchFamily="18" charset="0"/>
            </a:endParaRPr>
          </a:p>
        </p:txBody>
      </p:sp>
      <p:sp>
        <p:nvSpPr>
          <p:cNvPr id="10" name="Rectangle 9"/>
          <p:cNvSpPr/>
          <p:nvPr/>
        </p:nvSpPr>
        <p:spPr>
          <a:xfrm>
            <a:off x="578400" y="1326527"/>
            <a:ext cx="4828800" cy="2308324"/>
          </a:xfrm>
          <a:prstGeom prst="rect">
            <a:avLst/>
          </a:prstGeom>
        </p:spPr>
        <p:txBody>
          <a:bodyPr wrap="square">
            <a:spAutoFit/>
          </a:bodyPr>
          <a:lstStyle/>
          <a:p>
            <a:pPr algn="just">
              <a:buFont typeface="Arial" panose="020B0604020202020204" pitchFamily="34" charset="0"/>
              <a:buChar char="•"/>
            </a:pPr>
            <a:r>
              <a:rPr lang="vi-VN" sz="2400">
                <a:solidFill>
                  <a:srgbClr val="1A1A1A"/>
                </a:solidFill>
                <a:latin typeface="+mj-lt"/>
              </a:rPr>
              <a:t>Nếu ta bấm chuột phải vào file “</a:t>
            </a:r>
            <a:r>
              <a:rPr lang="vi-VN" sz="2400" b="1">
                <a:solidFill>
                  <a:srgbClr val="1A1A1A"/>
                </a:solidFill>
                <a:latin typeface="+mj-lt"/>
              </a:rPr>
              <a:t>HelloWorldDialog.ui</a:t>
            </a:r>
            <a:r>
              <a:rPr lang="vi-VN" sz="2400">
                <a:solidFill>
                  <a:srgbClr val="1A1A1A"/>
                </a:solidFill>
                <a:latin typeface="+mj-lt"/>
              </a:rPr>
              <a:t>” rồi chọn “</a:t>
            </a:r>
            <a:r>
              <a:rPr lang="vi-VN" sz="2400" b="1">
                <a:solidFill>
                  <a:srgbClr val="1A1A1A"/>
                </a:solidFill>
                <a:latin typeface="+mj-lt"/>
              </a:rPr>
              <a:t>Generate Python Code with PyUIC</a:t>
            </a:r>
            <a:r>
              <a:rPr lang="vi-VN" sz="2400">
                <a:solidFill>
                  <a:srgbClr val="1A1A1A"/>
                </a:solidFill>
                <a:latin typeface="+mj-lt"/>
              </a:rPr>
              <a:t>“, chương trình sẽ tự động tạo mã lệnh “</a:t>
            </a:r>
            <a:r>
              <a:rPr lang="vi-VN" sz="2400" b="1">
                <a:solidFill>
                  <a:srgbClr val="1A1A1A"/>
                </a:solidFill>
                <a:latin typeface="+mj-lt"/>
              </a:rPr>
              <a:t>HelloWorldDialog.py</a:t>
            </a:r>
            <a:r>
              <a:rPr lang="vi-VN" sz="2400">
                <a:solidFill>
                  <a:srgbClr val="1A1A1A"/>
                </a:solidFill>
                <a:latin typeface="+mj-lt"/>
              </a:rPr>
              <a:t>” cho giao diện này:</a:t>
            </a:r>
          </a:p>
        </p:txBody>
      </p:sp>
      <p:pic>
        <p:nvPicPr>
          <p:cNvPr id="24578" name="Picture 2" descr="https://tranduythanh.com/wp-content/uploads/2023/09/QtDesigner-4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6399" y="1216864"/>
            <a:ext cx="4903201" cy="529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748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7DC50D8-84F9-BAC6-A1BD-FF2791D0D78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DAF6004-F9AE-099E-E0E8-570004AF7C3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6F7489E-E958-8AD2-314D-991E4BBFEE5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grpSp>
        <p:nvGrpSpPr>
          <p:cNvPr id="2" name="Group 1">
            <a:extLst>
              <a:ext uri="{FF2B5EF4-FFF2-40B4-BE49-F238E27FC236}">
                <a16:creationId xmlns:a16="http://schemas.microsoft.com/office/drawing/2014/main" id="{D623EA09-4284-989D-A675-561B87452DB3}"/>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CA4BD067-7F8F-419D-6477-96A189EA7392}"/>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400">
                  <a:latin typeface="Cambria" panose="02040503050406030204" pitchFamily="18" charset="0"/>
                </a:rPr>
                <a:t>5.1.2. Tích hợp Qt Designer và PyUIC vào Pycharm</a:t>
              </a:r>
              <a:endParaRPr lang="vi-VN" sz="2400" dirty="0">
                <a:latin typeface="Cambria" panose="02040503050406030204" pitchFamily="18" charset="0"/>
              </a:endParaRPr>
            </a:p>
          </p:txBody>
        </p:sp>
        <p:grpSp>
          <p:nvGrpSpPr>
            <p:cNvPr id="4" name="Group 17">
              <a:extLst>
                <a:ext uri="{FF2B5EF4-FFF2-40B4-BE49-F238E27FC236}">
                  <a16:creationId xmlns:a16="http://schemas.microsoft.com/office/drawing/2014/main" id="{E98E8C42-9FC8-5757-C06A-AE0AF96511C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7EA18CE-BF5E-277E-FA17-E3059F65CE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8DD63B9-66A1-45CD-E167-7ED3CE2F8D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C4F3AD5-F8C2-FEB5-8909-8439407626F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80910" y="817403"/>
            <a:ext cx="11301668" cy="461665"/>
          </a:xfrm>
          <a:prstGeom prst="rect">
            <a:avLst/>
          </a:prstGeom>
        </p:spPr>
        <p:txBody>
          <a:bodyPr wrap="square">
            <a:spAutoFit/>
          </a:bodyPr>
          <a:lstStyle/>
          <a:p>
            <a:pPr marL="342900" indent="-342900" algn="just">
              <a:buFont typeface="Wingdings" panose="05000000000000000000" pitchFamily="2" charset="2"/>
              <a:buChar char="q"/>
            </a:pPr>
            <a:r>
              <a:rPr lang="vi-VN" sz="2400" b="1" u="sng">
                <a:latin typeface="Times New Roman" panose="02020603050405020304" pitchFamily="18" charset="0"/>
                <a:cs typeface="Times New Roman" panose="02020603050405020304" pitchFamily="18" charset="0"/>
              </a:rPr>
              <a:t>Bước </a:t>
            </a:r>
            <a:r>
              <a:rPr lang="en-US" sz="2400" b="1" u="sng">
                <a:latin typeface="Times New Roman" panose="02020603050405020304" pitchFamily="18" charset="0"/>
                <a:cs typeface="Times New Roman" panose="02020603050405020304" pitchFamily="18" charset="0"/>
              </a:rPr>
              <a:t>6</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Thử nghiệm các menu vừa tạo:</a:t>
            </a:r>
            <a:endParaRPr lang="vi-VN" sz="2400">
              <a:latin typeface="Times New Roman" panose="02020603050405020304" pitchFamily="18" charset="0"/>
              <a:cs typeface="Times New Roman" panose="02020603050405020304" pitchFamily="18" charset="0"/>
            </a:endParaRPr>
          </a:p>
        </p:txBody>
      </p:sp>
      <p:pic>
        <p:nvPicPr>
          <p:cNvPr id="25602" name="Picture 2" descr="https://tranduythanh.com/wp-content/uploads/2023/09/QtDesigner-44-1024x8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7765" y="1225934"/>
            <a:ext cx="6285435" cy="5156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3174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7DC50D8-84F9-BAC6-A1BD-FF2791D0D78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DAF6004-F9AE-099E-E0E8-570004AF7C3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B6F7489E-E958-8AD2-314D-991E4BBFEE5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grpSp>
        <p:nvGrpSpPr>
          <p:cNvPr id="2" name="Group 1">
            <a:extLst>
              <a:ext uri="{FF2B5EF4-FFF2-40B4-BE49-F238E27FC236}">
                <a16:creationId xmlns:a16="http://schemas.microsoft.com/office/drawing/2014/main" id="{D623EA09-4284-989D-A675-561B87452DB3}"/>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CA4BD067-7F8F-419D-6477-96A189EA7392}"/>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400">
                  <a:latin typeface="Cambria" panose="02040503050406030204" pitchFamily="18" charset="0"/>
                </a:rPr>
                <a:t>5.1.2. Tích hợp Qt Designer và PyUIC vào Pycharm</a:t>
              </a:r>
              <a:endParaRPr lang="vi-VN" sz="2400" dirty="0">
                <a:latin typeface="Cambria" panose="02040503050406030204" pitchFamily="18" charset="0"/>
              </a:endParaRPr>
            </a:p>
          </p:txBody>
        </p:sp>
        <p:grpSp>
          <p:nvGrpSpPr>
            <p:cNvPr id="4" name="Group 17">
              <a:extLst>
                <a:ext uri="{FF2B5EF4-FFF2-40B4-BE49-F238E27FC236}">
                  <a16:creationId xmlns:a16="http://schemas.microsoft.com/office/drawing/2014/main" id="{E98E8C42-9FC8-5757-C06A-AE0AF96511C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7EA18CE-BF5E-277E-FA17-E3059F65CE0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8DD63B9-66A1-45CD-E167-7ED3CE2F8D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C4F3AD5-F8C2-FEB5-8909-8439407626F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80910" y="817403"/>
            <a:ext cx="11301668" cy="461665"/>
          </a:xfrm>
          <a:prstGeom prst="rect">
            <a:avLst/>
          </a:prstGeom>
        </p:spPr>
        <p:txBody>
          <a:bodyPr wrap="square">
            <a:spAutoFit/>
          </a:bodyPr>
          <a:lstStyle/>
          <a:p>
            <a:pPr marL="342900" indent="-342900" algn="just">
              <a:buFont typeface="Wingdings" panose="05000000000000000000" pitchFamily="2" charset="2"/>
              <a:buChar char="q"/>
            </a:pPr>
            <a:r>
              <a:rPr lang="vi-VN" sz="2400" b="1" u="sng">
                <a:latin typeface="Times New Roman" panose="02020603050405020304" pitchFamily="18" charset="0"/>
                <a:cs typeface="Times New Roman" panose="02020603050405020304" pitchFamily="18" charset="0"/>
              </a:rPr>
              <a:t>Bước 7:</a:t>
            </a:r>
            <a:r>
              <a:rPr lang="vi-VN" sz="2400" b="1">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Lập trình để hiển thị cửa sổ giao diện bằng lớp Generate Python</a:t>
            </a:r>
          </a:p>
        </p:txBody>
      </p:sp>
      <p:sp>
        <p:nvSpPr>
          <p:cNvPr id="8" name="Rectangle 7"/>
          <p:cNvSpPr/>
          <p:nvPr/>
        </p:nvSpPr>
        <p:spPr>
          <a:xfrm>
            <a:off x="502810" y="1279068"/>
            <a:ext cx="11279768" cy="830997"/>
          </a:xfrm>
          <a:prstGeom prst="rect">
            <a:avLst/>
          </a:prstGeom>
        </p:spPr>
        <p:txBody>
          <a:bodyPr wrap="square">
            <a:spAutoFit/>
          </a:bodyPr>
          <a:lstStyle/>
          <a:p>
            <a:r>
              <a:rPr lang="vi-VN" sz="2400">
                <a:solidFill>
                  <a:srgbClr val="1A1A1A"/>
                </a:solidFill>
                <a:latin typeface="+mj-lt"/>
              </a:rPr>
              <a:t>Tạo một lớp Python, ví dụ đặt tên “TestHelloWorldDialogUI.py”, sau đó ta viết mã lệnh như sau:</a:t>
            </a:r>
            <a:endParaRPr lang="en-US" sz="2400">
              <a:latin typeface="+mj-lt"/>
            </a:endParaRPr>
          </a:p>
        </p:txBody>
      </p:sp>
      <p:sp>
        <p:nvSpPr>
          <p:cNvPr id="11" name="Rectangle 2"/>
          <p:cNvSpPr>
            <a:spLocks noChangeArrowheads="1"/>
          </p:cNvSpPr>
          <p:nvPr/>
        </p:nvSpPr>
        <p:spPr bwMode="auto">
          <a:xfrm>
            <a:off x="728132" y="2473592"/>
            <a:ext cx="6248668" cy="2585323"/>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from </a:t>
            </a:r>
            <a:r>
              <a:rPr kumimoji="0" lang="en-US" altLang="en-US" sz="18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PyQt6.QtWidgets </a:t>
            </a:r>
            <a:r>
              <a:rPr kumimoji="0" lang="en-US" altLang="en-US" sz="18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import </a:t>
            </a:r>
            <a:r>
              <a:rPr kumimoji="0" lang="en-US" altLang="en-US" sz="18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QApplication, QDialog</a:t>
            </a:r>
            <a:br>
              <a:rPr kumimoji="0" lang="en-US" altLang="en-US" sz="18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8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from </a:t>
            </a:r>
            <a:r>
              <a:rPr kumimoji="0" lang="en-US" altLang="en-US" sz="18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HelloWorldDialog </a:t>
            </a:r>
            <a:r>
              <a:rPr kumimoji="0" lang="en-US" altLang="en-US" sz="18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import </a:t>
            </a:r>
            <a:r>
              <a:rPr kumimoji="0" lang="en-US" altLang="en-US" sz="18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Ui_Dialog</a:t>
            </a:r>
            <a:br>
              <a:rPr kumimoji="0" lang="en-US" altLang="en-US" sz="18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br>
              <a:rPr kumimoji="0" lang="en-US" altLang="en-US" sz="18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8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app=QApplication([])</a:t>
            </a:r>
            <a:br>
              <a:rPr kumimoji="0" lang="en-US" altLang="en-US" sz="18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8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dialog=QDialog()</a:t>
            </a:r>
            <a:br>
              <a:rPr kumimoji="0" lang="en-US" altLang="en-US" sz="18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8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window = Ui_Dialog()</a:t>
            </a:r>
            <a:br>
              <a:rPr kumimoji="0" lang="en-US" altLang="en-US" sz="18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8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window.setupUi(dialog)</a:t>
            </a:r>
            <a:br>
              <a:rPr kumimoji="0" lang="en-US" altLang="en-US" sz="18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8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dialog.show()</a:t>
            </a:r>
            <a:br>
              <a:rPr kumimoji="0" lang="en-US" altLang="en-US" sz="18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8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app.exec()</a:t>
            </a:r>
            <a:endParaRPr kumimoji="0" lang="en-US" altLang="en-US" sz="4000" b="0" i="0" u="none" strike="noStrike" cap="none" normalizeH="0" baseline="0">
              <a:ln>
                <a:noFill/>
              </a:ln>
              <a:solidFill>
                <a:schemeClr val="tx1"/>
              </a:solidFill>
              <a:effectLst/>
              <a:latin typeface="Arial" panose="020B0604020202020204" pitchFamily="34" charset="0"/>
            </a:endParaRPr>
          </a:p>
        </p:txBody>
      </p:sp>
      <p:pic>
        <p:nvPicPr>
          <p:cNvPr id="26628" name="Picture 4" descr="https://tranduythanh.com/wp-content/uploads/2023/09/QtDesigner-4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722" y="2710501"/>
            <a:ext cx="4919278" cy="2839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335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Nội dung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Rectangle 10">
            <a:extLst>
              <a:ext uri="{FF2B5EF4-FFF2-40B4-BE49-F238E27FC236}">
                <a16:creationId xmlns:a16="http://schemas.microsoft.com/office/drawing/2014/main" id="{60A82686-C648-5F3E-67A5-A79D3042FD96}"/>
              </a:ext>
            </a:extLst>
          </p:cNvPr>
          <p:cNvSpPr/>
          <p:nvPr/>
        </p:nvSpPr>
        <p:spPr>
          <a:xfrm>
            <a:off x="465234" y="859406"/>
            <a:ext cx="11341948" cy="5262979"/>
          </a:xfrm>
          <a:prstGeom prst="rect">
            <a:avLst/>
          </a:prstGeom>
        </p:spPr>
        <p:txBody>
          <a:bodyPr wrap="square">
            <a:spAutoFit/>
          </a:bodyPr>
          <a:lstStyle/>
          <a:p>
            <a:pPr marL="457200" indent="-457200" algn="just">
              <a:buFont typeface="Wingdings" panose="05000000000000000000" pitchFamily="2" charset="2"/>
              <a:buChar char="v"/>
            </a:pPr>
            <a:r>
              <a:rPr lang="vi-VN" sz="2400" dirty="0">
                <a:latin typeface="Cambria" panose="02040503050406030204" pitchFamily="18" charset="0"/>
              </a:rPr>
              <a:t>5.1. Giới thiệu PyQt6 &amp; Qt Designer</a:t>
            </a:r>
          </a:p>
          <a:p>
            <a:pPr marL="457200" indent="-457200" algn="just">
              <a:buFont typeface="Wingdings" panose="05000000000000000000" pitchFamily="2" charset="2"/>
              <a:buChar char="v"/>
            </a:pPr>
            <a:r>
              <a:rPr lang="vi-VN" sz="2400" dirty="0">
                <a:latin typeface="Cambria" panose="02040503050406030204" pitchFamily="18" charset="0"/>
              </a:rPr>
              <a:t>5.1.1. Cài đặt và sử dụng PyQt6 &amp; Qt Designer</a:t>
            </a:r>
          </a:p>
          <a:p>
            <a:pPr marL="457200" indent="-457200" algn="just">
              <a:buFont typeface="Wingdings" panose="05000000000000000000" pitchFamily="2" charset="2"/>
              <a:buChar char="v"/>
            </a:pPr>
            <a:r>
              <a:rPr lang="vi-VN" sz="2400" dirty="0">
                <a:latin typeface="Cambria" panose="02040503050406030204" pitchFamily="18" charset="0"/>
              </a:rPr>
              <a:t>5.1.2. Tích hợp Qt Designer và PyUIC vào Pycharm</a:t>
            </a:r>
          </a:p>
          <a:p>
            <a:pPr marL="457200" indent="-457200" algn="just">
              <a:buFont typeface="Wingdings" panose="05000000000000000000" pitchFamily="2" charset="2"/>
              <a:buChar char="v"/>
            </a:pPr>
            <a:r>
              <a:rPr lang="vi-VN" sz="2400" dirty="0">
                <a:latin typeface="Cambria" panose="02040503050406030204" pitchFamily="18" charset="0"/>
              </a:rPr>
              <a:t>5.1.3. Ý nghĩa các thành phần trong dự án PyQt6-Qt Designer</a:t>
            </a:r>
          </a:p>
          <a:p>
            <a:pPr marL="457200" indent="-457200" algn="just">
              <a:buFont typeface="Wingdings" panose="05000000000000000000" pitchFamily="2" charset="2"/>
              <a:buChar char="v"/>
            </a:pPr>
            <a:r>
              <a:rPr lang="vi-VN" sz="2400" dirty="0">
                <a:latin typeface="Cambria" panose="02040503050406030204" pitchFamily="18" charset="0"/>
              </a:rPr>
              <a:t>5.2. QMainWindow</a:t>
            </a:r>
          </a:p>
          <a:p>
            <a:pPr marL="457200" indent="-457200" algn="just">
              <a:buFont typeface="Wingdings" panose="05000000000000000000" pitchFamily="2" charset="2"/>
              <a:buChar char="v"/>
            </a:pPr>
            <a:r>
              <a:rPr lang="vi-VN" sz="2400" dirty="0">
                <a:latin typeface="Cambria" panose="02040503050406030204" pitchFamily="18" charset="0"/>
              </a:rPr>
              <a:t>5.2.2. Tính năng của QMainWindow</a:t>
            </a:r>
          </a:p>
          <a:p>
            <a:pPr marL="457200" indent="-457200" algn="just">
              <a:buFont typeface="Wingdings" panose="05000000000000000000" pitchFamily="2" charset="2"/>
              <a:buChar char="v"/>
            </a:pPr>
            <a:r>
              <a:rPr lang="vi-VN" sz="2400" dirty="0">
                <a:latin typeface="Cambria" panose="02040503050406030204" pitchFamily="18" charset="0"/>
              </a:rPr>
              <a:t>5.2.2. Xử lý Signals và Slots trong PyQt6 và Qt Designer</a:t>
            </a:r>
          </a:p>
          <a:p>
            <a:pPr marL="457200" indent="-457200" algn="just">
              <a:buFont typeface="Wingdings" panose="05000000000000000000" pitchFamily="2" charset="2"/>
              <a:buChar char="v"/>
            </a:pPr>
            <a:r>
              <a:rPr lang="vi-VN" sz="2400" dirty="0">
                <a:latin typeface="Cambria" panose="02040503050406030204" pitchFamily="18" charset="0"/>
              </a:rPr>
              <a:t>5.2.3. QMainWindow và kỹ thuật kế thừa để tùy chỉnh Signals/Slots trong PyQt6 và Qt Designer</a:t>
            </a:r>
          </a:p>
          <a:p>
            <a:pPr marL="457200" indent="-457200" algn="just">
              <a:buFont typeface="Wingdings" panose="05000000000000000000" pitchFamily="2" charset="2"/>
              <a:buChar char="v"/>
            </a:pPr>
            <a:r>
              <a:rPr lang="vi-VN" sz="2400" dirty="0">
                <a:latin typeface="Cambria" panose="02040503050406030204" pitchFamily="18" charset="0"/>
              </a:rPr>
              <a:t>5.3. Layout Management</a:t>
            </a:r>
          </a:p>
          <a:p>
            <a:pPr marL="457200" indent="-457200" algn="just">
              <a:buFont typeface="Wingdings" panose="05000000000000000000" pitchFamily="2" charset="2"/>
              <a:buChar char="v"/>
            </a:pPr>
            <a:r>
              <a:rPr lang="vi-VN" sz="2400" dirty="0">
                <a:latin typeface="Cambria" panose="02040503050406030204" pitchFamily="18" charset="0"/>
              </a:rPr>
              <a:t>5.3.1. QVBoxLayout</a:t>
            </a:r>
          </a:p>
          <a:p>
            <a:pPr marL="457200" indent="-457200" algn="just">
              <a:buFont typeface="Wingdings" panose="05000000000000000000" pitchFamily="2" charset="2"/>
              <a:buChar char="v"/>
            </a:pPr>
            <a:r>
              <a:rPr lang="vi-VN" sz="2400" dirty="0">
                <a:latin typeface="Cambria" panose="02040503050406030204" pitchFamily="18" charset="0"/>
              </a:rPr>
              <a:t>5.3.2. QHBoxLayout</a:t>
            </a:r>
          </a:p>
          <a:p>
            <a:pPr marL="457200" indent="-457200" algn="just">
              <a:buFont typeface="Wingdings" panose="05000000000000000000" pitchFamily="2" charset="2"/>
              <a:buChar char="v"/>
            </a:pPr>
            <a:r>
              <a:rPr lang="vi-VN" sz="2400" dirty="0">
                <a:latin typeface="Cambria" panose="02040503050406030204" pitchFamily="18" charset="0"/>
              </a:rPr>
              <a:t>5.3.3. QGridLayout</a:t>
            </a:r>
          </a:p>
          <a:p>
            <a:pPr marL="457200" indent="-457200" algn="just">
              <a:buFont typeface="Wingdings" panose="05000000000000000000" pitchFamily="2" charset="2"/>
              <a:buChar char="v"/>
            </a:pPr>
            <a:r>
              <a:rPr lang="vi-VN" sz="2400" dirty="0">
                <a:latin typeface="Cambria" panose="02040503050406030204" pitchFamily="18" charset="0"/>
              </a:rPr>
              <a:t>5.3.4. QFormLayout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AB1963F9-92F2-F8A3-E6B5-FE874C00FCEF}"/>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1AA48F3-3970-DC13-4678-B9A57F238DD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ED92859B-6451-6AFE-6A6C-F2A39364E62F}"/>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grpSp>
        <p:nvGrpSpPr>
          <p:cNvPr id="2" name="Group 1">
            <a:extLst>
              <a:ext uri="{FF2B5EF4-FFF2-40B4-BE49-F238E27FC236}">
                <a16:creationId xmlns:a16="http://schemas.microsoft.com/office/drawing/2014/main" id="{BC293C0A-B282-B965-3500-1102124278ED}"/>
              </a:ext>
            </a:extLst>
          </p:cNvPr>
          <p:cNvGrpSpPr/>
          <p:nvPr/>
        </p:nvGrpSpPr>
        <p:grpSpPr>
          <a:xfrm>
            <a:off x="152400" y="261944"/>
            <a:ext cx="7443600" cy="508000"/>
            <a:chOff x="789624" y="1191463"/>
            <a:chExt cx="7443600" cy="508000"/>
          </a:xfrm>
        </p:grpSpPr>
        <p:sp>
          <p:nvSpPr>
            <p:cNvPr id="3" name="AutoShape 52">
              <a:extLst>
                <a:ext uri="{FF2B5EF4-FFF2-40B4-BE49-F238E27FC236}">
                  <a16:creationId xmlns:a16="http://schemas.microsoft.com/office/drawing/2014/main" id="{E4E41377-1613-A884-3635-283AD34A2B49}"/>
                </a:ext>
              </a:extLst>
            </p:cNvPr>
            <p:cNvSpPr>
              <a:spLocks noChangeArrowheads="1"/>
            </p:cNvSpPr>
            <p:nvPr/>
          </p:nvSpPr>
          <p:spPr bwMode="gray">
            <a:xfrm>
              <a:off x="990599" y="1191463"/>
              <a:ext cx="724262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5.1.3. </a:t>
              </a:r>
              <a:r>
                <a:rPr lang="en-US" sz="2800">
                  <a:latin typeface="Cambria" panose="02040503050406030204" pitchFamily="18" charset="0"/>
                </a:rPr>
                <a:t>C</a:t>
              </a:r>
              <a:r>
                <a:rPr lang="vi-VN" sz="2800">
                  <a:latin typeface="Cambria" panose="02040503050406030204" pitchFamily="18" charset="0"/>
                </a:rPr>
                <a:t>ác thành phần trong PyQt6-Qt Designer</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3E4D36E-A8CC-F49A-E86C-417265C38F4C}"/>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3B90FB9-49E0-52FA-5D5B-5D943CE29BA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1E494F52-1503-A51C-FC40-1DEBD374229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3C8A4C05-1A73-636F-0015-A7951144928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27650" name="Picture 2" descr="https://tranduythanh.com/wp-content/uploads/2023/09/QtDesigner-49-1024x77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331" y="847088"/>
            <a:ext cx="6666209" cy="506475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80910" y="5970549"/>
            <a:ext cx="11285220" cy="400110"/>
          </a:xfrm>
          <a:prstGeom prst="rect">
            <a:avLst/>
          </a:prstGeom>
        </p:spPr>
        <p:txBody>
          <a:bodyPr wrap="square">
            <a:spAutoFit/>
          </a:bodyPr>
          <a:lstStyle/>
          <a:p>
            <a:r>
              <a:rPr lang="en-US" sz="2000">
                <a:latin typeface="Times New Roman" panose="02020603050405020304" pitchFamily="18" charset="0"/>
                <a:cs typeface="Times New Roman" panose="02020603050405020304" pitchFamily="18" charset="0"/>
              </a:rPr>
              <a:t>Chi tiết: </a:t>
            </a:r>
            <a:r>
              <a:rPr lang="en-US" sz="2000">
                <a:latin typeface="Times New Roman" panose="02020603050405020304" pitchFamily="18" charset="0"/>
                <a:cs typeface="Times New Roman" panose="02020603050405020304" pitchFamily="18" charset="0"/>
                <a:hlinkClick r:id="rId4"/>
              </a:rPr>
              <a:t>https://tranduythanh.com/2023/09/24/bai-3-y-nghia-cac-thanh-phan-trong-du-an-pyqt6-qt-designer</a:t>
            </a:r>
            <a:r>
              <a:rPr lang="en-US" sz="20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251107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AB1963F9-92F2-F8A3-E6B5-FE874C00FCEF}"/>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1AA48F3-3970-DC13-4678-B9A57F238DD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ED92859B-6451-6AFE-6A6C-F2A39364E62F}"/>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grpSp>
        <p:nvGrpSpPr>
          <p:cNvPr id="2" name="Group 1">
            <a:extLst>
              <a:ext uri="{FF2B5EF4-FFF2-40B4-BE49-F238E27FC236}">
                <a16:creationId xmlns:a16="http://schemas.microsoft.com/office/drawing/2014/main" id="{BC293C0A-B282-B965-3500-1102124278ED}"/>
              </a:ext>
            </a:extLst>
          </p:cNvPr>
          <p:cNvGrpSpPr/>
          <p:nvPr/>
        </p:nvGrpSpPr>
        <p:grpSpPr>
          <a:xfrm>
            <a:off x="152400" y="261944"/>
            <a:ext cx="7443600" cy="508000"/>
            <a:chOff x="789624" y="1191463"/>
            <a:chExt cx="7443600" cy="508000"/>
          </a:xfrm>
        </p:grpSpPr>
        <p:sp>
          <p:nvSpPr>
            <p:cNvPr id="3" name="AutoShape 52">
              <a:extLst>
                <a:ext uri="{FF2B5EF4-FFF2-40B4-BE49-F238E27FC236}">
                  <a16:creationId xmlns:a16="http://schemas.microsoft.com/office/drawing/2014/main" id="{E4E41377-1613-A884-3635-283AD34A2B49}"/>
                </a:ext>
              </a:extLst>
            </p:cNvPr>
            <p:cNvSpPr>
              <a:spLocks noChangeArrowheads="1"/>
            </p:cNvSpPr>
            <p:nvPr/>
          </p:nvSpPr>
          <p:spPr bwMode="gray">
            <a:xfrm>
              <a:off x="990599" y="1191463"/>
              <a:ext cx="724262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5.1.3. </a:t>
              </a:r>
              <a:r>
                <a:rPr lang="en-US" sz="2800">
                  <a:latin typeface="Cambria" panose="02040503050406030204" pitchFamily="18" charset="0"/>
                </a:rPr>
                <a:t>C</a:t>
              </a:r>
              <a:r>
                <a:rPr lang="vi-VN" sz="2800">
                  <a:latin typeface="Cambria" panose="02040503050406030204" pitchFamily="18" charset="0"/>
                </a:rPr>
                <a:t>ác thành phần trong PyQt6-Qt Designer</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3E4D36E-A8CC-F49A-E86C-417265C38F4C}"/>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3B90FB9-49E0-52FA-5D5B-5D943CE29BA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1E494F52-1503-A51C-FC40-1DEBD374229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3C8A4C05-1A73-636F-0015-A7951144928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27650" name="Picture 2" descr="https://tranduythanh.com/wp-content/uploads/2023/09/QtDesigner-49-1024x778.png"/>
          <p:cNvPicPr>
            <a:picLocks noChangeAspect="1" noChangeArrowheads="1"/>
          </p:cNvPicPr>
          <p:nvPr/>
        </p:nvPicPr>
        <p:blipFill rotWithShape="1">
          <a:blip r:embed="rId3">
            <a:extLst>
              <a:ext uri="{28A0092B-C50C-407E-A947-70E740481C1C}">
                <a14:useLocalDpi xmlns:a14="http://schemas.microsoft.com/office/drawing/2010/main" val="0"/>
              </a:ext>
            </a:extLst>
          </a:blip>
          <a:srcRect t="9444" r="71387"/>
          <a:stretch/>
        </p:blipFill>
        <p:spPr bwMode="auto">
          <a:xfrm>
            <a:off x="480910" y="1015200"/>
            <a:ext cx="2073269" cy="498522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745600" y="1015200"/>
            <a:ext cx="9213600" cy="4893647"/>
          </a:xfrm>
          <a:prstGeom prst="rect">
            <a:avLst/>
          </a:prstGeom>
        </p:spPr>
        <p:txBody>
          <a:bodyPr wrap="square">
            <a:spAutoFit/>
          </a:bodyPr>
          <a:lstStyle/>
          <a:p>
            <a:pPr algn="just"/>
            <a:r>
              <a:rPr lang="vi-VN" sz="2400" b="1" u="sng">
                <a:solidFill>
                  <a:srgbClr val="1A1A1A"/>
                </a:solidFill>
                <a:latin typeface="Times New Roman" panose="02020603050405020304" pitchFamily="18" charset="0"/>
                <a:cs typeface="Times New Roman" panose="02020603050405020304" pitchFamily="18" charset="0"/>
              </a:rPr>
              <a:t>Mục 1:</a:t>
            </a:r>
            <a:r>
              <a:rPr lang="vi-VN" sz="2400">
                <a:solidFill>
                  <a:srgbClr val="1A1A1A"/>
                </a:solidFill>
                <a:latin typeface="Times New Roman" panose="02020603050405020304" pitchFamily="18" charset="0"/>
                <a:cs typeface="Times New Roman" panose="02020603050405020304" pitchFamily="18" charset="0"/>
              </a:rPr>
              <a:t> Mục này được gọi là Widget Box, nó chứa hầu hết các layout, controls của giao diện, được chia thành 8 nhóm với hơn 50 layout và controls thường sử dụng được cung cấp. </a:t>
            </a:r>
            <a:r>
              <a:rPr lang="en-US" sz="2400">
                <a:solidFill>
                  <a:srgbClr val="1A1A1A"/>
                </a:solidFill>
                <a:latin typeface="Times New Roman" panose="02020603050405020304" pitchFamily="18" charset="0"/>
                <a:cs typeface="Times New Roman" panose="02020603050405020304" pitchFamily="18" charset="0"/>
              </a:rPr>
              <a:t>Ta</a:t>
            </a:r>
            <a:r>
              <a:rPr lang="vi-VN" sz="2400">
                <a:solidFill>
                  <a:srgbClr val="1A1A1A"/>
                </a:solidFill>
                <a:latin typeface="Times New Roman" panose="02020603050405020304" pitchFamily="18" charset="0"/>
                <a:cs typeface="Times New Roman" panose="02020603050405020304" pitchFamily="18" charset="0"/>
              </a:rPr>
              <a:t> có thể kéo thả các control này vào phần thiết kế giao diện ở mục số 2.</a:t>
            </a:r>
          </a:p>
          <a:p>
            <a:pPr algn="just">
              <a:buFont typeface="Arial" panose="020B0604020202020204" pitchFamily="34" charset="0"/>
              <a:buChar char="•"/>
            </a:pPr>
            <a:r>
              <a:rPr lang="vi-VN" sz="2400">
                <a:solidFill>
                  <a:srgbClr val="1A1A1A"/>
                </a:solidFill>
                <a:latin typeface="Times New Roman" panose="02020603050405020304" pitchFamily="18" charset="0"/>
                <a:cs typeface="Times New Roman" panose="02020603050405020304" pitchFamily="18" charset="0"/>
              </a:rPr>
              <a:t>Nhóm </a:t>
            </a:r>
            <a:r>
              <a:rPr lang="vi-VN" sz="2400" b="1">
                <a:solidFill>
                  <a:srgbClr val="1A1A1A"/>
                </a:solidFill>
                <a:latin typeface="Times New Roman" panose="02020603050405020304" pitchFamily="18" charset="0"/>
                <a:cs typeface="Times New Roman" panose="02020603050405020304" pitchFamily="18" charset="0"/>
              </a:rPr>
              <a:t>Layouts</a:t>
            </a:r>
            <a:r>
              <a:rPr lang="vi-VN" sz="2400">
                <a:solidFill>
                  <a:srgbClr val="1A1A1A"/>
                </a:solidFill>
                <a:latin typeface="Times New Roman" panose="02020603050405020304" pitchFamily="18" charset="0"/>
                <a:cs typeface="Times New Roman" panose="02020603050405020304" pitchFamily="18" charset="0"/>
              </a:rPr>
              <a:t>: Nhóm này cung cấp cách thức bố trí cấu trúc giao diện, như vậy trước khi thiết kế một giao diện thì chúng ta cần quan sát xem cấu trúc tổng quan của giao diện là gì để có thể lựa chọn và phối hợp các layout này lại với nhau nhằm tạo ra một giao diện như mong muốn. Các Layout được cung cấp gồm “Vertical Layout”, “Horizontal Layout”, “Grid Layout” và “Form Layout”.</a:t>
            </a:r>
          </a:p>
          <a:p>
            <a:pPr algn="just">
              <a:buFont typeface="Arial" panose="020B0604020202020204" pitchFamily="34" charset="0"/>
              <a:buChar char="•"/>
            </a:pPr>
            <a:r>
              <a:rPr lang="vi-VN" sz="2400">
                <a:solidFill>
                  <a:srgbClr val="1A1A1A"/>
                </a:solidFill>
                <a:latin typeface="Times New Roman" panose="02020603050405020304" pitchFamily="18" charset="0"/>
                <a:cs typeface="Times New Roman" panose="02020603050405020304" pitchFamily="18" charset="0"/>
              </a:rPr>
              <a:t>Nhóm </a:t>
            </a:r>
            <a:r>
              <a:rPr lang="vi-VN" sz="2400" b="1">
                <a:solidFill>
                  <a:srgbClr val="1A1A1A"/>
                </a:solidFill>
                <a:latin typeface="Times New Roman" panose="02020603050405020304" pitchFamily="18" charset="0"/>
                <a:cs typeface="Times New Roman" panose="02020603050405020304" pitchFamily="18" charset="0"/>
              </a:rPr>
              <a:t>Spacers</a:t>
            </a:r>
            <a:r>
              <a:rPr lang="vi-VN" sz="2400">
                <a:solidFill>
                  <a:srgbClr val="1A1A1A"/>
                </a:solidFill>
                <a:latin typeface="Times New Roman" panose="02020603050405020304" pitchFamily="18" charset="0"/>
                <a:cs typeface="Times New Roman" panose="02020603050405020304" pitchFamily="18" charset="0"/>
              </a:rPr>
              <a:t>: Nhóm này dùng để tạo và định nghĩa các vùng trống của các Control, có 2 loại Spacer được cung cấp đó là “Horizontal Spacer” và “Verticla Spacer”</a:t>
            </a:r>
          </a:p>
        </p:txBody>
      </p:sp>
    </p:spTree>
    <p:extLst>
      <p:ext uri="{BB962C8B-B14F-4D97-AF65-F5344CB8AC3E}">
        <p14:creationId xmlns:p14="http://schemas.microsoft.com/office/powerpoint/2010/main" val="3022912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AB1963F9-92F2-F8A3-E6B5-FE874C00FCEF}"/>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1AA48F3-3970-DC13-4678-B9A57F238DD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ED92859B-6451-6AFE-6A6C-F2A39364E62F}"/>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grpSp>
        <p:nvGrpSpPr>
          <p:cNvPr id="2" name="Group 1">
            <a:extLst>
              <a:ext uri="{FF2B5EF4-FFF2-40B4-BE49-F238E27FC236}">
                <a16:creationId xmlns:a16="http://schemas.microsoft.com/office/drawing/2014/main" id="{BC293C0A-B282-B965-3500-1102124278ED}"/>
              </a:ext>
            </a:extLst>
          </p:cNvPr>
          <p:cNvGrpSpPr/>
          <p:nvPr/>
        </p:nvGrpSpPr>
        <p:grpSpPr>
          <a:xfrm>
            <a:off x="152400" y="261944"/>
            <a:ext cx="7443600" cy="508000"/>
            <a:chOff x="789624" y="1191463"/>
            <a:chExt cx="7443600" cy="508000"/>
          </a:xfrm>
        </p:grpSpPr>
        <p:sp>
          <p:nvSpPr>
            <p:cNvPr id="3" name="AutoShape 52">
              <a:extLst>
                <a:ext uri="{FF2B5EF4-FFF2-40B4-BE49-F238E27FC236}">
                  <a16:creationId xmlns:a16="http://schemas.microsoft.com/office/drawing/2014/main" id="{E4E41377-1613-A884-3635-283AD34A2B49}"/>
                </a:ext>
              </a:extLst>
            </p:cNvPr>
            <p:cNvSpPr>
              <a:spLocks noChangeArrowheads="1"/>
            </p:cNvSpPr>
            <p:nvPr/>
          </p:nvSpPr>
          <p:spPr bwMode="gray">
            <a:xfrm>
              <a:off x="990599" y="1191463"/>
              <a:ext cx="724262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5.1.3. </a:t>
              </a:r>
              <a:r>
                <a:rPr lang="en-US" sz="2800">
                  <a:latin typeface="Cambria" panose="02040503050406030204" pitchFamily="18" charset="0"/>
                </a:rPr>
                <a:t>C</a:t>
              </a:r>
              <a:r>
                <a:rPr lang="vi-VN" sz="2800">
                  <a:latin typeface="Cambria" panose="02040503050406030204" pitchFamily="18" charset="0"/>
                </a:rPr>
                <a:t>ác thành phần trong PyQt6-Qt Designer</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3E4D36E-A8CC-F49A-E86C-417265C38F4C}"/>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3B90FB9-49E0-52FA-5D5B-5D943CE29BA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1E494F52-1503-A51C-FC40-1DEBD374229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3C8A4C05-1A73-636F-0015-A7951144928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27650" name="Picture 2" descr="https://tranduythanh.com/wp-content/uploads/2023/09/QtDesigner-49-1024x778.png"/>
          <p:cNvPicPr>
            <a:picLocks noChangeAspect="1" noChangeArrowheads="1"/>
          </p:cNvPicPr>
          <p:nvPr/>
        </p:nvPicPr>
        <p:blipFill rotWithShape="1">
          <a:blip r:embed="rId3">
            <a:extLst>
              <a:ext uri="{28A0092B-C50C-407E-A947-70E740481C1C}">
                <a14:useLocalDpi xmlns:a14="http://schemas.microsoft.com/office/drawing/2010/main" val="0"/>
              </a:ext>
            </a:extLst>
          </a:blip>
          <a:srcRect t="9444" r="71387"/>
          <a:stretch/>
        </p:blipFill>
        <p:spPr bwMode="auto">
          <a:xfrm>
            <a:off x="480910" y="1015200"/>
            <a:ext cx="2073269" cy="498522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709600" y="866201"/>
            <a:ext cx="9213600" cy="4524315"/>
          </a:xfrm>
          <a:prstGeom prst="rect">
            <a:avLst/>
          </a:prstGeom>
        </p:spPr>
        <p:txBody>
          <a:bodyPr wrap="square">
            <a:spAutoFit/>
          </a:bodyPr>
          <a:lstStyle/>
          <a:p>
            <a:pPr algn="just">
              <a:buFont typeface="Arial" panose="020B0604020202020204" pitchFamily="34" charset="0"/>
              <a:buChar char="•"/>
            </a:pPr>
            <a:r>
              <a:rPr lang="vi-VN" sz="2400">
                <a:solidFill>
                  <a:srgbClr val="1A1A1A"/>
                </a:solidFill>
                <a:latin typeface="Times New Roman" panose="02020603050405020304" pitchFamily="18" charset="0"/>
                <a:cs typeface="Times New Roman" panose="02020603050405020304" pitchFamily="18" charset="0"/>
              </a:rPr>
              <a:t>Nhóm </a:t>
            </a:r>
            <a:r>
              <a:rPr lang="vi-VN" sz="2400" b="1">
                <a:solidFill>
                  <a:srgbClr val="1A1A1A"/>
                </a:solidFill>
                <a:latin typeface="Times New Roman" panose="02020603050405020304" pitchFamily="18" charset="0"/>
                <a:cs typeface="Times New Roman" panose="02020603050405020304" pitchFamily="18" charset="0"/>
              </a:rPr>
              <a:t>Buttons</a:t>
            </a:r>
            <a:r>
              <a:rPr lang="vi-VN" sz="2400">
                <a:solidFill>
                  <a:srgbClr val="1A1A1A"/>
                </a:solidFill>
                <a:latin typeface="Times New Roman" panose="02020603050405020304" pitchFamily="18" charset="0"/>
                <a:cs typeface="Times New Roman" panose="02020603050405020304" pitchFamily="18" charset="0"/>
              </a:rPr>
              <a:t>: Là nhóm các control liên quan tới các nút lệnh, chẳng hạn như “Push Button”, “Radio Button”, “Checkbox”, “Command Link Button”, “Dialog Button Box” và “Tool Button”</a:t>
            </a:r>
          </a:p>
          <a:p>
            <a:pPr algn="just">
              <a:buFont typeface="Arial" panose="020B0604020202020204" pitchFamily="34" charset="0"/>
              <a:buChar char="•"/>
            </a:pPr>
            <a:r>
              <a:rPr lang="vi-VN" sz="2400">
                <a:solidFill>
                  <a:srgbClr val="1A1A1A"/>
                </a:solidFill>
                <a:latin typeface="Times New Roman" panose="02020603050405020304" pitchFamily="18" charset="0"/>
                <a:cs typeface="Times New Roman" panose="02020603050405020304" pitchFamily="18" charset="0"/>
              </a:rPr>
              <a:t>Nhóm </a:t>
            </a:r>
            <a:r>
              <a:rPr lang="vi-VN" sz="2400" b="1">
                <a:solidFill>
                  <a:srgbClr val="1A1A1A"/>
                </a:solidFill>
                <a:latin typeface="Times New Roman" panose="02020603050405020304" pitchFamily="18" charset="0"/>
                <a:cs typeface="Times New Roman" panose="02020603050405020304" pitchFamily="18" charset="0"/>
              </a:rPr>
              <a:t>Item Views (Model-Based)</a:t>
            </a:r>
            <a:r>
              <a:rPr lang="vi-VN" sz="2400">
                <a:solidFill>
                  <a:srgbClr val="1A1A1A"/>
                </a:solidFill>
                <a:latin typeface="Times New Roman" panose="02020603050405020304" pitchFamily="18" charset="0"/>
                <a:cs typeface="Times New Roman" panose="02020603050405020304" pitchFamily="18" charset="0"/>
              </a:rPr>
              <a:t>: Nhóm này chứa các control hiển thị dữ liệu dạng bảng, dạng cây, các control bao gồm “List View”, “Tree View”, “Table View” và “Column View”</a:t>
            </a:r>
          </a:p>
          <a:p>
            <a:pPr algn="just">
              <a:buFont typeface="Arial" panose="020B0604020202020204" pitchFamily="34" charset="0"/>
              <a:buChar char="•"/>
            </a:pPr>
            <a:r>
              <a:rPr lang="vi-VN" sz="2400">
                <a:solidFill>
                  <a:srgbClr val="1A1A1A"/>
                </a:solidFill>
                <a:latin typeface="Times New Roman" panose="02020603050405020304" pitchFamily="18" charset="0"/>
                <a:cs typeface="Times New Roman" panose="02020603050405020304" pitchFamily="18" charset="0"/>
              </a:rPr>
              <a:t>Nhóm </a:t>
            </a:r>
            <a:r>
              <a:rPr lang="vi-VN" sz="2400" b="1">
                <a:solidFill>
                  <a:srgbClr val="1A1A1A"/>
                </a:solidFill>
                <a:latin typeface="Times New Roman" panose="02020603050405020304" pitchFamily="18" charset="0"/>
                <a:cs typeface="Times New Roman" panose="02020603050405020304" pitchFamily="18" charset="0"/>
              </a:rPr>
              <a:t>Item Widget (Item-Based)</a:t>
            </a:r>
            <a:r>
              <a:rPr lang="vi-VN" sz="2400">
                <a:solidFill>
                  <a:srgbClr val="1A1A1A"/>
                </a:solidFill>
                <a:latin typeface="Times New Roman" panose="02020603050405020304" pitchFamily="18" charset="0"/>
                <a:cs typeface="Times New Roman" panose="02020603050405020304" pitchFamily="18" charset="0"/>
              </a:rPr>
              <a:t>: Nhóm chứa các Widget dạng danh sách, cây, bảng, các widget bao gồm “List Widget”, “Tree Widget”, và “Table Widget”</a:t>
            </a:r>
          </a:p>
          <a:p>
            <a:pPr algn="just">
              <a:buFont typeface="Arial" panose="020B0604020202020204" pitchFamily="34" charset="0"/>
              <a:buChar char="•"/>
            </a:pPr>
            <a:r>
              <a:rPr lang="vi-VN" sz="2400">
                <a:solidFill>
                  <a:srgbClr val="1A1A1A"/>
                </a:solidFill>
                <a:latin typeface="Times New Roman" panose="02020603050405020304" pitchFamily="18" charset="0"/>
                <a:cs typeface="Times New Roman" panose="02020603050405020304" pitchFamily="18" charset="0"/>
              </a:rPr>
              <a:t>Nhóm </a:t>
            </a:r>
            <a:r>
              <a:rPr lang="vi-VN" sz="2400" b="1">
                <a:solidFill>
                  <a:srgbClr val="1A1A1A"/>
                </a:solidFill>
                <a:latin typeface="Times New Roman" panose="02020603050405020304" pitchFamily="18" charset="0"/>
                <a:cs typeface="Times New Roman" panose="02020603050405020304" pitchFamily="18" charset="0"/>
              </a:rPr>
              <a:t>Container</a:t>
            </a:r>
            <a:r>
              <a:rPr lang="vi-VN" sz="2400">
                <a:solidFill>
                  <a:srgbClr val="1A1A1A"/>
                </a:solidFill>
                <a:latin typeface="Times New Roman" panose="02020603050405020304" pitchFamily="18" charset="0"/>
                <a:cs typeface="Times New Roman" panose="02020603050405020304" pitchFamily="18" charset="0"/>
              </a:rPr>
              <a:t>: Nhóm này được xem là các đối tượng khung chứa để chứa các controls, phân nhóm các control trên giao diện tương tác để cho nó rõ ràng và dễ sử dụng hơn. Các Containers bao gồm “Group Box”</a:t>
            </a:r>
          </a:p>
        </p:txBody>
      </p:sp>
    </p:spTree>
    <p:extLst>
      <p:ext uri="{BB962C8B-B14F-4D97-AF65-F5344CB8AC3E}">
        <p14:creationId xmlns:p14="http://schemas.microsoft.com/office/powerpoint/2010/main" val="12375005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AB1963F9-92F2-F8A3-E6B5-FE874C00FCEF}"/>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1AA48F3-3970-DC13-4678-B9A57F238DD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ED92859B-6451-6AFE-6A6C-F2A39364E62F}"/>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grpSp>
        <p:nvGrpSpPr>
          <p:cNvPr id="2" name="Group 1">
            <a:extLst>
              <a:ext uri="{FF2B5EF4-FFF2-40B4-BE49-F238E27FC236}">
                <a16:creationId xmlns:a16="http://schemas.microsoft.com/office/drawing/2014/main" id="{BC293C0A-B282-B965-3500-1102124278ED}"/>
              </a:ext>
            </a:extLst>
          </p:cNvPr>
          <p:cNvGrpSpPr/>
          <p:nvPr/>
        </p:nvGrpSpPr>
        <p:grpSpPr>
          <a:xfrm>
            <a:off x="152400" y="261944"/>
            <a:ext cx="7443600" cy="508000"/>
            <a:chOff x="789624" y="1191463"/>
            <a:chExt cx="7443600" cy="508000"/>
          </a:xfrm>
        </p:grpSpPr>
        <p:sp>
          <p:nvSpPr>
            <p:cNvPr id="3" name="AutoShape 52">
              <a:extLst>
                <a:ext uri="{FF2B5EF4-FFF2-40B4-BE49-F238E27FC236}">
                  <a16:creationId xmlns:a16="http://schemas.microsoft.com/office/drawing/2014/main" id="{E4E41377-1613-A884-3635-283AD34A2B49}"/>
                </a:ext>
              </a:extLst>
            </p:cNvPr>
            <p:cNvSpPr>
              <a:spLocks noChangeArrowheads="1"/>
            </p:cNvSpPr>
            <p:nvPr/>
          </p:nvSpPr>
          <p:spPr bwMode="gray">
            <a:xfrm>
              <a:off x="990599" y="1191463"/>
              <a:ext cx="724262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5.1.3. </a:t>
              </a:r>
              <a:r>
                <a:rPr lang="en-US" sz="2800">
                  <a:latin typeface="Cambria" panose="02040503050406030204" pitchFamily="18" charset="0"/>
                </a:rPr>
                <a:t>C</a:t>
              </a:r>
              <a:r>
                <a:rPr lang="vi-VN" sz="2800">
                  <a:latin typeface="Cambria" panose="02040503050406030204" pitchFamily="18" charset="0"/>
                </a:rPr>
                <a:t>ác thành phần trong PyQt6-Qt Designer</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3E4D36E-A8CC-F49A-E86C-417265C38F4C}"/>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3B90FB9-49E0-52FA-5D5B-5D943CE29BA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1E494F52-1503-A51C-FC40-1DEBD374229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3C8A4C05-1A73-636F-0015-A7951144928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27650" name="Picture 2" descr="https://tranduythanh.com/wp-content/uploads/2023/09/QtDesigner-49-1024x778.png"/>
          <p:cNvPicPr>
            <a:picLocks noChangeAspect="1" noChangeArrowheads="1"/>
          </p:cNvPicPr>
          <p:nvPr/>
        </p:nvPicPr>
        <p:blipFill rotWithShape="1">
          <a:blip r:embed="rId3">
            <a:extLst>
              <a:ext uri="{28A0092B-C50C-407E-A947-70E740481C1C}">
                <a14:useLocalDpi xmlns:a14="http://schemas.microsoft.com/office/drawing/2010/main" val="0"/>
              </a:ext>
            </a:extLst>
          </a:blip>
          <a:srcRect t="9444" r="71387"/>
          <a:stretch/>
        </p:blipFill>
        <p:spPr bwMode="auto">
          <a:xfrm>
            <a:off x="480910" y="1015200"/>
            <a:ext cx="2073269" cy="498522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709600" y="866201"/>
            <a:ext cx="9213600" cy="4893647"/>
          </a:xfrm>
          <a:prstGeom prst="rect">
            <a:avLst/>
          </a:prstGeom>
        </p:spPr>
        <p:txBody>
          <a:bodyPr wrap="square">
            <a:spAutoFit/>
          </a:bodyPr>
          <a:lstStyle/>
          <a:p>
            <a:pPr algn="just">
              <a:buFont typeface="Arial" panose="020B0604020202020204" pitchFamily="34" charset="0"/>
              <a:buChar char="•"/>
            </a:pPr>
            <a:r>
              <a:rPr lang="vi-VN" sz="2400">
                <a:solidFill>
                  <a:srgbClr val="1A1A1A"/>
                </a:solidFill>
                <a:latin typeface="Times New Roman" panose="02020603050405020304" pitchFamily="18" charset="0"/>
                <a:cs typeface="Times New Roman" panose="02020603050405020304" pitchFamily="18" charset="0"/>
              </a:rPr>
              <a:t>Nhóm </a:t>
            </a:r>
            <a:r>
              <a:rPr lang="vi-VN" sz="2400" b="1">
                <a:solidFill>
                  <a:srgbClr val="1A1A1A"/>
                </a:solidFill>
                <a:latin typeface="Times New Roman" panose="02020603050405020304" pitchFamily="18" charset="0"/>
                <a:cs typeface="Times New Roman" panose="02020603050405020304" pitchFamily="18" charset="0"/>
              </a:rPr>
              <a:t>Input Widgets</a:t>
            </a:r>
            <a:r>
              <a:rPr lang="vi-VN" sz="2400">
                <a:solidFill>
                  <a:srgbClr val="1A1A1A"/>
                </a:solidFill>
                <a:latin typeface="Times New Roman" panose="02020603050405020304" pitchFamily="18" charset="0"/>
                <a:cs typeface="Times New Roman" panose="02020603050405020304" pitchFamily="18" charset="0"/>
              </a:rPr>
              <a:t>: Đây là các nhóm Controls mà người sử dụng thường dùng để nhập và hiển dữ liệu, các controls bao gồm “Combo Box”, “Font Combo Box”, “Line Edit”, “Text Edit”, “Plain Text Edit”, “Spin Box”, “Double Spin Box”, Các control liên quan tới ngày tháng năm như “Time Edit”, “Date Edit”, “Date/Time Edit”, và các control khác như Dial, Key Sequence Edit, cùng với các slider và Scroll Bar như “Vertical Slider”, “Horizontal Slider”, “Vertical Scroll Bar” và “Horizontal Scroll Bar”</a:t>
            </a:r>
          </a:p>
          <a:p>
            <a:pPr algn="just">
              <a:buFont typeface="Arial" panose="020B0604020202020204" pitchFamily="34" charset="0"/>
              <a:buChar char="•"/>
            </a:pPr>
            <a:r>
              <a:rPr lang="vi-VN" sz="2400">
                <a:solidFill>
                  <a:srgbClr val="1A1A1A"/>
                </a:solidFill>
                <a:latin typeface="Times New Roman" panose="02020603050405020304" pitchFamily="18" charset="0"/>
                <a:cs typeface="Times New Roman" panose="02020603050405020304" pitchFamily="18" charset="0"/>
              </a:rPr>
              <a:t>Nhóm </a:t>
            </a:r>
            <a:r>
              <a:rPr lang="vi-VN" sz="2400" b="1">
                <a:solidFill>
                  <a:srgbClr val="1A1A1A"/>
                </a:solidFill>
                <a:latin typeface="Times New Roman" panose="02020603050405020304" pitchFamily="18" charset="0"/>
                <a:cs typeface="Times New Roman" panose="02020603050405020304" pitchFamily="18" charset="0"/>
              </a:rPr>
              <a:t>Display Widgets</a:t>
            </a:r>
            <a:r>
              <a:rPr lang="vi-VN" sz="2400">
                <a:solidFill>
                  <a:srgbClr val="1A1A1A"/>
                </a:solidFill>
                <a:latin typeface="Times New Roman" panose="02020603050405020304" pitchFamily="18" charset="0"/>
                <a:cs typeface="Times New Roman" panose="02020603050405020304" pitchFamily="18" charset="0"/>
              </a:rPr>
              <a:t>: Nhóm này là các controls thường được dùng để hiển thị mà không cho nhập liệu, chẳng hạn như “Label”, “Text Browser”, “Graphics View”, “Calendar Widget”, “LCD Number”, “Progress Bar”, “Horizontal Line”, “Vertical Line” và “Open GL Widget”</a:t>
            </a:r>
          </a:p>
        </p:txBody>
      </p:sp>
    </p:spTree>
    <p:extLst>
      <p:ext uri="{BB962C8B-B14F-4D97-AF65-F5344CB8AC3E}">
        <p14:creationId xmlns:p14="http://schemas.microsoft.com/office/powerpoint/2010/main" val="2586731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AB1963F9-92F2-F8A3-E6B5-FE874C00FCEF}"/>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1AA48F3-3970-DC13-4678-B9A57F238DD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ED92859B-6451-6AFE-6A6C-F2A39364E62F}"/>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grpSp>
        <p:nvGrpSpPr>
          <p:cNvPr id="2" name="Group 1">
            <a:extLst>
              <a:ext uri="{FF2B5EF4-FFF2-40B4-BE49-F238E27FC236}">
                <a16:creationId xmlns:a16="http://schemas.microsoft.com/office/drawing/2014/main" id="{BC293C0A-B282-B965-3500-1102124278ED}"/>
              </a:ext>
            </a:extLst>
          </p:cNvPr>
          <p:cNvGrpSpPr/>
          <p:nvPr/>
        </p:nvGrpSpPr>
        <p:grpSpPr>
          <a:xfrm>
            <a:off x="152400" y="261944"/>
            <a:ext cx="7443600" cy="508000"/>
            <a:chOff x="789624" y="1191463"/>
            <a:chExt cx="7443600" cy="508000"/>
          </a:xfrm>
        </p:grpSpPr>
        <p:sp>
          <p:nvSpPr>
            <p:cNvPr id="3" name="AutoShape 52">
              <a:extLst>
                <a:ext uri="{FF2B5EF4-FFF2-40B4-BE49-F238E27FC236}">
                  <a16:creationId xmlns:a16="http://schemas.microsoft.com/office/drawing/2014/main" id="{E4E41377-1613-A884-3635-283AD34A2B49}"/>
                </a:ext>
              </a:extLst>
            </p:cNvPr>
            <p:cNvSpPr>
              <a:spLocks noChangeArrowheads="1"/>
            </p:cNvSpPr>
            <p:nvPr/>
          </p:nvSpPr>
          <p:spPr bwMode="gray">
            <a:xfrm>
              <a:off x="990599" y="1191463"/>
              <a:ext cx="724262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5.1.3. </a:t>
              </a:r>
              <a:r>
                <a:rPr lang="en-US" sz="2800">
                  <a:latin typeface="Cambria" panose="02040503050406030204" pitchFamily="18" charset="0"/>
                </a:rPr>
                <a:t>C</a:t>
              </a:r>
              <a:r>
                <a:rPr lang="vi-VN" sz="2800">
                  <a:latin typeface="Cambria" panose="02040503050406030204" pitchFamily="18" charset="0"/>
                </a:rPr>
                <a:t>ác thành phần trong PyQt6-Qt Designer</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3E4D36E-A8CC-F49A-E86C-417265C38F4C}"/>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3B90FB9-49E0-52FA-5D5B-5D943CE29BA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1E494F52-1503-A51C-FC40-1DEBD374229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3C8A4C05-1A73-636F-0015-A7951144928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2" name="Picture 2" descr="https://tranduythanh.com/wp-content/uploads/2023/09/QtDesigner-49-1024x778.png"/>
          <p:cNvPicPr>
            <a:picLocks noChangeAspect="1" noChangeArrowheads="1"/>
          </p:cNvPicPr>
          <p:nvPr/>
        </p:nvPicPr>
        <p:blipFill rotWithShape="1">
          <a:blip r:embed="rId3">
            <a:extLst>
              <a:ext uri="{28A0092B-C50C-407E-A947-70E740481C1C}">
                <a14:useLocalDpi xmlns:a14="http://schemas.microsoft.com/office/drawing/2010/main" val="0"/>
              </a:ext>
            </a:extLst>
          </a:blip>
          <a:srcRect l="28712" t="9553" r="27864" b="48334"/>
          <a:stretch/>
        </p:blipFill>
        <p:spPr bwMode="auto">
          <a:xfrm>
            <a:off x="4484410" y="968466"/>
            <a:ext cx="3428390" cy="252618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28132" y="3693170"/>
            <a:ext cx="10812000" cy="1938992"/>
          </a:xfrm>
          <a:prstGeom prst="rect">
            <a:avLst/>
          </a:prstGeom>
        </p:spPr>
        <p:txBody>
          <a:bodyPr wrap="square">
            <a:spAutoFit/>
          </a:bodyPr>
          <a:lstStyle/>
          <a:p>
            <a:pPr algn="just"/>
            <a:r>
              <a:rPr lang="vi-VN" sz="2400" b="1" u="sng">
                <a:solidFill>
                  <a:srgbClr val="1A1A1A"/>
                </a:solidFill>
                <a:latin typeface="+mj-lt"/>
              </a:rPr>
              <a:t>Mục 2: </a:t>
            </a:r>
            <a:r>
              <a:rPr lang="vi-VN" sz="2400">
                <a:solidFill>
                  <a:srgbClr val="1A1A1A"/>
                </a:solidFill>
                <a:latin typeface="+mj-lt"/>
              </a:rPr>
              <a:t>Mục 2 là mục thiết kế giao diện chính của phần mềm, các control, layout trong mục 1 sẽ được kéo thả và mục này, các bố cục của giao diện sẽ được hiển thị chi tiết trong mục số 3 Object Inspector. Để thay đổi (định dạng) các control nào thì ta nhấn chuột và control đó rồi chỉnh trong mục 4 Property Editor, để thêm các Signal và Slot thì chỉnh trong mục 5.</a:t>
            </a:r>
            <a:endParaRPr lang="en-US" sz="2400">
              <a:latin typeface="+mj-lt"/>
            </a:endParaRPr>
          </a:p>
        </p:txBody>
      </p:sp>
    </p:spTree>
    <p:extLst>
      <p:ext uri="{BB962C8B-B14F-4D97-AF65-F5344CB8AC3E}">
        <p14:creationId xmlns:p14="http://schemas.microsoft.com/office/powerpoint/2010/main" val="11151490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AB1963F9-92F2-F8A3-E6B5-FE874C00FCEF}"/>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1AA48F3-3970-DC13-4678-B9A57F238DD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ED92859B-6451-6AFE-6A6C-F2A39364E62F}"/>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grpSp>
        <p:nvGrpSpPr>
          <p:cNvPr id="2" name="Group 1">
            <a:extLst>
              <a:ext uri="{FF2B5EF4-FFF2-40B4-BE49-F238E27FC236}">
                <a16:creationId xmlns:a16="http://schemas.microsoft.com/office/drawing/2014/main" id="{BC293C0A-B282-B965-3500-1102124278ED}"/>
              </a:ext>
            </a:extLst>
          </p:cNvPr>
          <p:cNvGrpSpPr/>
          <p:nvPr/>
        </p:nvGrpSpPr>
        <p:grpSpPr>
          <a:xfrm>
            <a:off x="152400" y="261944"/>
            <a:ext cx="7443600" cy="508000"/>
            <a:chOff x="789624" y="1191463"/>
            <a:chExt cx="7443600" cy="508000"/>
          </a:xfrm>
        </p:grpSpPr>
        <p:sp>
          <p:nvSpPr>
            <p:cNvPr id="3" name="AutoShape 52">
              <a:extLst>
                <a:ext uri="{FF2B5EF4-FFF2-40B4-BE49-F238E27FC236}">
                  <a16:creationId xmlns:a16="http://schemas.microsoft.com/office/drawing/2014/main" id="{E4E41377-1613-A884-3635-283AD34A2B49}"/>
                </a:ext>
              </a:extLst>
            </p:cNvPr>
            <p:cNvSpPr>
              <a:spLocks noChangeArrowheads="1"/>
            </p:cNvSpPr>
            <p:nvPr/>
          </p:nvSpPr>
          <p:spPr bwMode="gray">
            <a:xfrm>
              <a:off x="990599" y="1191463"/>
              <a:ext cx="724262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5.1.3. </a:t>
              </a:r>
              <a:r>
                <a:rPr lang="en-US" sz="2800">
                  <a:latin typeface="Cambria" panose="02040503050406030204" pitchFamily="18" charset="0"/>
                </a:rPr>
                <a:t>C</a:t>
              </a:r>
              <a:r>
                <a:rPr lang="vi-VN" sz="2800">
                  <a:latin typeface="Cambria" panose="02040503050406030204" pitchFamily="18" charset="0"/>
                </a:rPr>
                <a:t>ác thành phần trong PyQt6-Qt Designer</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3E4D36E-A8CC-F49A-E86C-417265C38F4C}"/>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3B90FB9-49E0-52FA-5D5B-5D943CE29BA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1E494F52-1503-A51C-FC40-1DEBD374229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3C8A4C05-1A73-636F-0015-A7951144928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502810" y="873881"/>
            <a:ext cx="11377190" cy="1200329"/>
          </a:xfrm>
          <a:prstGeom prst="rect">
            <a:avLst/>
          </a:prstGeom>
        </p:spPr>
        <p:txBody>
          <a:bodyPr wrap="square">
            <a:spAutoFit/>
          </a:bodyPr>
          <a:lstStyle/>
          <a:p>
            <a:pPr algn="just"/>
            <a:r>
              <a:rPr lang="vi-VN" sz="2400">
                <a:solidFill>
                  <a:srgbClr val="1A1A1A"/>
                </a:solidFill>
                <a:latin typeface="+mj-lt"/>
              </a:rPr>
              <a:t>Như vậy có thể nói, mục 2 là mục trung tâm của thiết kế giao diện tương tác người dùng. Trong mục 2 cũng cung cấp Context Menu (nhấn chuột phải) để sử dụng thêm các cấu hình khác:</a:t>
            </a:r>
            <a:endParaRPr lang="en-US" sz="2400">
              <a:latin typeface="+mj-lt"/>
            </a:endParaRPr>
          </a:p>
        </p:txBody>
      </p:sp>
      <p:pic>
        <p:nvPicPr>
          <p:cNvPr id="28674" name="Picture 2" descr="https://tranduythanh.com/wp-content/uploads/2023/09/QtDesigner-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0799" y="1779638"/>
            <a:ext cx="5647803" cy="4892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2120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AB1963F9-92F2-F8A3-E6B5-FE874C00FCEF}"/>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1AA48F3-3970-DC13-4678-B9A57F238DD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ED92859B-6451-6AFE-6A6C-F2A39364E62F}"/>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grpSp>
        <p:nvGrpSpPr>
          <p:cNvPr id="2" name="Group 1">
            <a:extLst>
              <a:ext uri="{FF2B5EF4-FFF2-40B4-BE49-F238E27FC236}">
                <a16:creationId xmlns:a16="http://schemas.microsoft.com/office/drawing/2014/main" id="{BC293C0A-B282-B965-3500-1102124278ED}"/>
              </a:ext>
            </a:extLst>
          </p:cNvPr>
          <p:cNvGrpSpPr/>
          <p:nvPr/>
        </p:nvGrpSpPr>
        <p:grpSpPr>
          <a:xfrm>
            <a:off x="152400" y="261944"/>
            <a:ext cx="7443600" cy="508000"/>
            <a:chOff x="789624" y="1191463"/>
            <a:chExt cx="7443600" cy="508000"/>
          </a:xfrm>
        </p:grpSpPr>
        <p:sp>
          <p:nvSpPr>
            <p:cNvPr id="3" name="AutoShape 52">
              <a:extLst>
                <a:ext uri="{FF2B5EF4-FFF2-40B4-BE49-F238E27FC236}">
                  <a16:creationId xmlns:a16="http://schemas.microsoft.com/office/drawing/2014/main" id="{E4E41377-1613-A884-3635-283AD34A2B49}"/>
                </a:ext>
              </a:extLst>
            </p:cNvPr>
            <p:cNvSpPr>
              <a:spLocks noChangeArrowheads="1"/>
            </p:cNvSpPr>
            <p:nvPr/>
          </p:nvSpPr>
          <p:spPr bwMode="gray">
            <a:xfrm>
              <a:off x="990599" y="1191463"/>
              <a:ext cx="724262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5.1.3. </a:t>
              </a:r>
              <a:r>
                <a:rPr lang="en-US" sz="2800">
                  <a:latin typeface="Cambria" panose="02040503050406030204" pitchFamily="18" charset="0"/>
                </a:rPr>
                <a:t>C</a:t>
              </a:r>
              <a:r>
                <a:rPr lang="vi-VN" sz="2800">
                  <a:latin typeface="Cambria" panose="02040503050406030204" pitchFamily="18" charset="0"/>
                </a:rPr>
                <a:t>ác thành phần trong PyQt6-Qt Designer</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3E4D36E-A8CC-F49A-E86C-417265C38F4C}"/>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3B90FB9-49E0-52FA-5D5B-5D943CE29BA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1E494F52-1503-A51C-FC40-1DEBD374229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3C8A4C05-1A73-636F-0015-A7951144928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2" name="Picture 2" descr="https://tranduythanh.com/wp-content/uploads/2023/09/QtDesigner-49-1024x778.png"/>
          <p:cNvPicPr>
            <a:picLocks noChangeAspect="1" noChangeArrowheads="1"/>
          </p:cNvPicPr>
          <p:nvPr/>
        </p:nvPicPr>
        <p:blipFill rotWithShape="1">
          <a:blip r:embed="rId3">
            <a:extLst>
              <a:ext uri="{28A0092B-C50C-407E-A947-70E740481C1C}">
                <a14:useLocalDpi xmlns:a14="http://schemas.microsoft.com/office/drawing/2010/main" val="0"/>
              </a:ext>
            </a:extLst>
          </a:blip>
          <a:srcRect l="73071" t="8714" b="74122"/>
          <a:stretch/>
        </p:blipFill>
        <p:spPr bwMode="auto">
          <a:xfrm>
            <a:off x="651932" y="1079926"/>
            <a:ext cx="2266528" cy="109756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979420" y="870645"/>
            <a:ext cx="8755380" cy="2308324"/>
          </a:xfrm>
          <a:prstGeom prst="rect">
            <a:avLst/>
          </a:prstGeom>
        </p:spPr>
        <p:txBody>
          <a:bodyPr wrap="square">
            <a:spAutoFit/>
          </a:bodyPr>
          <a:lstStyle/>
          <a:p>
            <a:pPr algn="just"/>
            <a:r>
              <a:rPr lang="vi-VN" sz="2400" b="1" u="sng">
                <a:solidFill>
                  <a:srgbClr val="1A1A1A"/>
                </a:solidFill>
                <a:latin typeface="+mj-lt"/>
              </a:rPr>
              <a:t>Mục 3:</a:t>
            </a:r>
            <a:r>
              <a:rPr lang="vi-VN" sz="2400">
                <a:solidFill>
                  <a:srgbClr val="1A1A1A"/>
                </a:solidFill>
                <a:latin typeface="+mj-lt"/>
              </a:rPr>
              <a:t> Mục 3 là mục </a:t>
            </a:r>
            <a:r>
              <a:rPr lang="vi-VN" sz="2400" b="1">
                <a:solidFill>
                  <a:srgbClr val="1A1A1A"/>
                </a:solidFill>
                <a:latin typeface="+mj-lt"/>
              </a:rPr>
              <a:t>Object Inspector.</a:t>
            </a:r>
            <a:r>
              <a:rPr lang="vi-VN" sz="2400">
                <a:solidFill>
                  <a:srgbClr val="1A1A1A"/>
                </a:solidFill>
                <a:latin typeface="+mj-lt"/>
              </a:rPr>
              <a:t> Mục này hiển thị chi tiết các bố cục của giao diện, các control được hiển thị trong table với 2 cột, cột </a:t>
            </a:r>
            <a:r>
              <a:rPr lang="vi-VN" sz="2400" b="1">
                <a:solidFill>
                  <a:srgbClr val="1A1A1A"/>
                </a:solidFill>
                <a:latin typeface="+mj-lt"/>
              </a:rPr>
              <a:t>Object </a:t>
            </a:r>
            <a:r>
              <a:rPr lang="vi-VN" sz="2400">
                <a:solidFill>
                  <a:srgbClr val="1A1A1A"/>
                </a:solidFill>
                <a:latin typeface="+mj-lt"/>
              </a:rPr>
              <a:t>là cột thể hiện các tên biến control, cột Class là thể hiện Object này được tạo ra từ class nào. Dựa vào mô tả sơ lược này mà ta có thể dễ dàng biết được các control thuộc lớp nào để lập trình tương tác cho đúng:</a:t>
            </a:r>
            <a:endParaRPr lang="en-US" sz="2400">
              <a:latin typeface="+mj-lt"/>
            </a:endParaRPr>
          </a:p>
        </p:txBody>
      </p:sp>
      <p:pic>
        <p:nvPicPr>
          <p:cNvPr id="33794" name="Picture 2" descr="https://tranduythanh.com/wp-content/uploads/2023/09/QtDesigner-5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3178969"/>
            <a:ext cx="5638800" cy="234315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80910" y="3735243"/>
            <a:ext cx="5392105" cy="1569660"/>
          </a:xfrm>
          <a:prstGeom prst="rect">
            <a:avLst/>
          </a:prstGeom>
        </p:spPr>
        <p:txBody>
          <a:bodyPr wrap="square">
            <a:spAutoFit/>
          </a:bodyPr>
          <a:lstStyle/>
          <a:p>
            <a:pPr algn="just"/>
            <a:r>
              <a:rPr lang="vi-VN" sz="2400">
                <a:solidFill>
                  <a:srgbClr val="1A1A1A"/>
                </a:solidFill>
                <a:latin typeface="+mj-lt"/>
              </a:rPr>
              <a:t>Ví dụ hình ở </a:t>
            </a:r>
            <a:r>
              <a:rPr lang="en-US" sz="2400">
                <a:solidFill>
                  <a:srgbClr val="1A1A1A"/>
                </a:solidFill>
                <a:latin typeface="+mj-lt"/>
              </a:rPr>
              <a:t>bên </a:t>
            </a:r>
            <a:r>
              <a:rPr lang="vi-VN" sz="2400">
                <a:solidFill>
                  <a:srgbClr val="1A1A1A"/>
                </a:solidFill>
                <a:latin typeface="+mj-lt"/>
              </a:rPr>
              <a:t>ta thấy Object có tên là “myTitle” thuộc class </a:t>
            </a:r>
            <a:r>
              <a:rPr lang="vi-VN" sz="2400" b="1">
                <a:solidFill>
                  <a:srgbClr val="1A1A1A"/>
                </a:solidFill>
                <a:latin typeface="+mj-lt"/>
              </a:rPr>
              <a:t>QLabel</a:t>
            </a:r>
            <a:r>
              <a:rPr lang="vi-VN" sz="2400">
                <a:solidFill>
                  <a:srgbClr val="1A1A1A"/>
                </a:solidFill>
                <a:latin typeface="+mj-lt"/>
              </a:rPr>
              <a:t>.</a:t>
            </a:r>
          </a:p>
          <a:p>
            <a:pPr algn="just"/>
            <a:r>
              <a:rPr lang="vi-VN" sz="2400">
                <a:solidFill>
                  <a:srgbClr val="1A1A1A"/>
                </a:solidFill>
                <a:latin typeface="+mj-lt"/>
              </a:rPr>
              <a:t>Và nhìn vào hình trên ta cũng biết được cấu trúc (bố cục) tổng quan của giao diện.</a:t>
            </a:r>
          </a:p>
        </p:txBody>
      </p:sp>
    </p:spTree>
    <p:extLst>
      <p:ext uri="{BB962C8B-B14F-4D97-AF65-F5344CB8AC3E}">
        <p14:creationId xmlns:p14="http://schemas.microsoft.com/office/powerpoint/2010/main" val="12499645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AB1963F9-92F2-F8A3-E6B5-FE874C00FCEF}"/>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1AA48F3-3970-DC13-4678-B9A57F238DD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ED92859B-6451-6AFE-6A6C-F2A39364E62F}"/>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grpSp>
        <p:nvGrpSpPr>
          <p:cNvPr id="2" name="Group 1">
            <a:extLst>
              <a:ext uri="{FF2B5EF4-FFF2-40B4-BE49-F238E27FC236}">
                <a16:creationId xmlns:a16="http://schemas.microsoft.com/office/drawing/2014/main" id="{BC293C0A-B282-B965-3500-1102124278ED}"/>
              </a:ext>
            </a:extLst>
          </p:cNvPr>
          <p:cNvGrpSpPr/>
          <p:nvPr/>
        </p:nvGrpSpPr>
        <p:grpSpPr>
          <a:xfrm>
            <a:off x="152400" y="261944"/>
            <a:ext cx="7443600" cy="508000"/>
            <a:chOff x="789624" y="1191463"/>
            <a:chExt cx="7443600" cy="508000"/>
          </a:xfrm>
        </p:grpSpPr>
        <p:sp>
          <p:nvSpPr>
            <p:cNvPr id="3" name="AutoShape 52">
              <a:extLst>
                <a:ext uri="{FF2B5EF4-FFF2-40B4-BE49-F238E27FC236}">
                  <a16:creationId xmlns:a16="http://schemas.microsoft.com/office/drawing/2014/main" id="{E4E41377-1613-A884-3635-283AD34A2B49}"/>
                </a:ext>
              </a:extLst>
            </p:cNvPr>
            <p:cNvSpPr>
              <a:spLocks noChangeArrowheads="1"/>
            </p:cNvSpPr>
            <p:nvPr/>
          </p:nvSpPr>
          <p:spPr bwMode="gray">
            <a:xfrm>
              <a:off x="990599" y="1191463"/>
              <a:ext cx="724262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5.1.3. </a:t>
              </a:r>
              <a:r>
                <a:rPr lang="en-US" sz="2800">
                  <a:latin typeface="Cambria" panose="02040503050406030204" pitchFamily="18" charset="0"/>
                </a:rPr>
                <a:t>C</a:t>
              </a:r>
              <a:r>
                <a:rPr lang="vi-VN" sz="2800">
                  <a:latin typeface="Cambria" panose="02040503050406030204" pitchFamily="18" charset="0"/>
                </a:rPr>
                <a:t>ác thành phần trong PyQt6-Qt Designer</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3E4D36E-A8CC-F49A-E86C-417265C38F4C}"/>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3B90FB9-49E0-52FA-5D5B-5D943CE29BA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1E494F52-1503-A51C-FC40-1DEBD374229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3C8A4C05-1A73-636F-0015-A7951144928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4" name="Picture 2" descr="https://tranduythanh.com/wp-content/uploads/2023/09/QtDesigner-49-1024x778.png"/>
          <p:cNvPicPr>
            <a:picLocks noChangeAspect="1" noChangeArrowheads="1"/>
          </p:cNvPicPr>
          <p:nvPr/>
        </p:nvPicPr>
        <p:blipFill rotWithShape="1">
          <a:blip r:embed="rId3">
            <a:extLst>
              <a:ext uri="{28A0092B-C50C-407E-A947-70E740481C1C}">
                <a14:useLocalDpi xmlns:a14="http://schemas.microsoft.com/office/drawing/2010/main" val="0"/>
              </a:ext>
            </a:extLst>
          </a:blip>
          <a:srcRect l="73136" t="26276" b="23202"/>
          <a:stretch/>
        </p:blipFill>
        <p:spPr bwMode="auto">
          <a:xfrm>
            <a:off x="502810" y="1038285"/>
            <a:ext cx="1946540" cy="27813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887980" y="1038285"/>
            <a:ext cx="8892540" cy="1938992"/>
          </a:xfrm>
          <a:prstGeom prst="rect">
            <a:avLst/>
          </a:prstGeom>
        </p:spPr>
        <p:txBody>
          <a:bodyPr wrap="square">
            <a:spAutoFit/>
          </a:bodyPr>
          <a:lstStyle/>
          <a:p>
            <a:pPr algn="just"/>
            <a:r>
              <a:rPr lang="vi-VN" sz="2400" b="1" u="sng">
                <a:solidFill>
                  <a:srgbClr val="1A1A1A"/>
                </a:solidFill>
                <a:latin typeface="Times New Roman" panose="02020603050405020304" pitchFamily="18" charset="0"/>
                <a:cs typeface="Times New Roman" panose="02020603050405020304" pitchFamily="18" charset="0"/>
              </a:rPr>
              <a:t>Mục 4: </a:t>
            </a:r>
            <a:r>
              <a:rPr lang="vi-VN" sz="2400">
                <a:solidFill>
                  <a:srgbClr val="1A1A1A"/>
                </a:solidFill>
                <a:latin typeface="Times New Roman" panose="02020603050405020304" pitchFamily="18" charset="0"/>
                <a:cs typeface="Times New Roman" panose="02020603050405020304" pitchFamily="18" charset="0"/>
              </a:rPr>
              <a:t>Đây là mục Property Editor, là mục dùng để thiết lập các thuộc tính cho Control trên giao diện, rất quan trọng.</a:t>
            </a:r>
          </a:p>
          <a:p>
            <a:pPr algn="just"/>
            <a:r>
              <a:rPr lang="vi-VN" sz="2400">
                <a:solidFill>
                  <a:srgbClr val="1A1A1A"/>
                </a:solidFill>
                <a:latin typeface="Times New Roman" panose="02020603050405020304" pitchFamily="18" charset="0"/>
                <a:cs typeface="Times New Roman" panose="02020603050405020304" pitchFamily="18" charset="0"/>
              </a:rPr>
              <a:t>Tùy vào từng đối tượng chúng ta chọn trên giao diện mà trong mục Property Editor này sẽ hiển thị các thông số khác nhau, sau đó ta có thể tùy chỉnh giá trị của các thuộc tính trong này một cách dễ dàng.</a:t>
            </a:r>
          </a:p>
        </p:txBody>
      </p:sp>
    </p:spTree>
    <p:extLst>
      <p:ext uri="{BB962C8B-B14F-4D97-AF65-F5344CB8AC3E}">
        <p14:creationId xmlns:p14="http://schemas.microsoft.com/office/powerpoint/2010/main" val="1910938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AB1963F9-92F2-F8A3-E6B5-FE874C00FCEF}"/>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1AA48F3-3970-DC13-4678-B9A57F238DD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ED92859B-6451-6AFE-6A6C-F2A39364E62F}"/>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grpSp>
        <p:nvGrpSpPr>
          <p:cNvPr id="2" name="Group 1">
            <a:extLst>
              <a:ext uri="{FF2B5EF4-FFF2-40B4-BE49-F238E27FC236}">
                <a16:creationId xmlns:a16="http://schemas.microsoft.com/office/drawing/2014/main" id="{BC293C0A-B282-B965-3500-1102124278ED}"/>
              </a:ext>
            </a:extLst>
          </p:cNvPr>
          <p:cNvGrpSpPr/>
          <p:nvPr/>
        </p:nvGrpSpPr>
        <p:grpSpPr>
          <a:xfrm>
            <a:off x="152400" y="261944"/>
            <a:ext cx="7443600" cy="508000"/>
            <a:chOff x="789624" y="1191463"/>
            <a:chExt cx="7443600" cy="508000"/>
          </a:xfrm>
        </p:grpSpPr>
        <p:sp>
          <p:nvSpPr>
            <p:cNvPr id="3" name="AutoShape 52">
              <a:extLst>
                <a:ext uri="{FF2B5EF4-FFF2-40B4-BE49-F238E27FC236}">
                  <a16:creationId xmlns:a16="http://schemas.microsoft.com/office/drawing/2014/main" id="{E4E41377-1613-A884-3635-283AD34A2B49}"/>
                </a:ext>
              </a:extLst>
            </p:cNvPr>
            <p:cNvSpPr>
              <a:spLocks noChangeArrowheads="1"/>
            </p:cNvSpPr>
            <p:nvPr/>
          </p:nvSpPr>
          <p:spPr bwMode="gray">
            <a:xfrm>
              <a:off x="990599" y="1191463"/>
              <a:ext cx="724262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5.1.3. </a:t>
              </a:r>
              <a:r>
                <a:rPr lang="en-US" sz="2800">
                  <a:latin typeface="Cambria" panose="02040503050406030204" pitchFamily="18" charset="0"/>
                </a:rPr>
                <a:t>C</a:t>
              </a:r>
              <a:r>
                <a:rPr lang="vi-VN" sz="2800">
                  <a:latin typeface="Cambria" panose="02040503050406030204" pitchFamily="18" charset="0"/>
                </a:rPr>
                <a:t>ác thành phần trong PyQt6-Qt Designer</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3E4D36E-A8CC-F49A-E86C-417265C38F4C}"/>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3B90FB9-49E0-52FA-5D5B-5D943CE29BA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1E494F52-1503-A51C-FC40-1DEBD374229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3C8A4C05-1A73-636F-0015-A7951144928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2" name="Picture 2" descr="https://tranduythanh.com/wp-content/uploads/2023/09/QtDesigner-5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35" y="1259936"/>
            <a:ext cx="3907579" cy="511756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80910" y="807967"/>
            <a:ext cx="5580374"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Các thuộc tính của màn hình MainWindow:</a:t>
            </a:r>
          </a:p>
        </p:txBody>
      </p:sp>
      <p:pic>
        <p:nvPicPr>
          <p:cNvPr id="35842" name="Picture 2" descr="https://tranduythanh.com/wp-content/uploads/2023/09/QtDesigner-5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8820" y="1404911"/>
            <a:ext cx="3845559" cy="5024452"/>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7439701" y="870006"/>
            <a:ext cx="3563796"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Các thuộc tính của QLable:</a:t>
            </a:r>
          </a:p>
        </p:txBody>
      </p:sp>
    </p:spTree>
    <p:extLst>
      <p:ext uri="{BB962C8B-B14F-4D97-AF65-F5344CB8AC3E}">
        <p14:creationId xmlns:p14="http://schemas.microsoft.com/office/powerpoint/2010/main" val="2648259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AB1963F9-92F2-F8A3-E6B5-FE874C00FCEF}"/>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1AA48F3-3970-DC13-4678-B9A57F238DD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ED92859B-6451-6AFE-6A6C-F2A39364E62F}"/>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grpSp>
        <p:nvGrpSpPr>
          <p:cNvPr id="2" name="Group 1">
            <a:extLst>
              <a:ext uri="{FF2B5EF4-FFF2-40B4-BE49-F238E27FC236}">
                <a16:creationId xmlns:a16="http://schemas.microsoft.com/office/drawing/2014/main" id="{BC293C0A-B282-B965-3500-1102124278ED}"/>
              </a:ext>
            </a:extLst>
          </p:cNvPr>
          <p:cNvGrpSpPr/>
          <p:nvPr/>
        </p:nvGrpSpPr>
        <p:grpSpPr>
          <a:xfrm>
            <a:off x="152400" y="261944"/>
            <a:ext cx="7443600" cy="508000"/>
            <a:chOff x="789624" y="1191463"/>
            <a:chExt cx="7443600" cy="508000"/>
          </a:xfrm>
        </p:grpSpPr>
        <p:sp>
          <p:nvSpPr>
            <p:cNvPr id="3" name="AutoShape 52">
              <a:extLst>
                <a:ext uri="{FF2B5EF4-FFF2-40B4-BE49-F238E27FC236}">
                  <a16:creationId xmlns:a16="http://schemas.microsoft.com/office/drawing/2014/main" id="{E4E41377-1613-A884-3635-283AD34A2B49}"/>
                </a:ext>
              </a:extLst>
            </p:cNvPr>
            <p:cNvSpPr>
              <a:spLocks noChangeArrowheads="1"/>
            </p:cNvSpPr>
            <p:nvPr/>
          </p:nvSpPr>
          <p:spPr bwMode="gray">
            <a:xfrm>
              <a:off x="990599" y="1191463"/>
              <a:ext cx="724262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5.1.3. </a:t>
              </a:r>
              <a:r>
                <a:rPr lang="en-US" sz="2800">
                  <a:latin typeface="Cambria" panose="02040503050406030204" pitchFamily="18" charset="0"/>
                </a:rPr>
                <a:t>C</a:t>
              </a:r>
              <a:r>
                <a:rPr lang="vi-VN" sz="2800">
                  <a:latin typeface="Cambria" panose="02040503050406030204" pitchFamily="18" charset="0"/>
                </a:rPr>
                <a:t>ác thành phần trong PyQt6-Qt Designer</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3E4D36E-A8CC-F49A-E86C-417265C38F4C}"/>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3B90FB9-49E0-52FA-5D5B-5D943CE29BA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1E494F52-1503-A51C-FC40-1DEBD374229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3C8A4C05-1A73-636F-0015-A7951144928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4" name="Picture 2" descr="https://tranduythanh.com/wp-content/uploads/2023/09/QtDesigner-49-1024x77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91" y="847087"/>
            <a:ext cx="7245828" cy="550513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833360" y="1376690"/>
            <a:ext cx="3962400" cy="1200329"/>
          </a:xfrm>
          <a:prstGeom prst="rect">
            <a:avLst/>
          </a:prstGeom>
        </p:spPr>
        <p:txBody>
          <a:bodyPr wrap="square">
            <a:spAutoFit/>
          </a:bodyPr>
          <a:lstStyle/>
          <a:p>
            <a:pPr algn="just"/>
            <a:r>
              <a:rPr lang="en-US" sz="2400" b="1" u="sng">
                <a:solidFill>
                  <a:srgbClr val="1A1A1A"/>
                </a:solidFill>
                <a:latin typeface="Times New Roman" panose="02020603050405020304" pitchFamily="18" charset="0"/>
                <a:cs typeface="Times New Roman" panose="02020603050405020304" pitchFamily="18" charset="0"/>
              </a:rPr>
              <a:t>Mục 5:</a:t>
            </a:r>
            <a:r>
              <a:rPr lang="en-US" sz="2400" b="1">
                <a:solidFill>
                  <a:srgbClr val="1A1A1A"/>
                </a:solidFill>
                <a:latin typeface="Times New Roman" panose="02020603050405020304" pitchFamily="18" charset="0"/>
                <a:cs typeface="Times New Roman" panose="02020603050405020304" pitchFamily="18" charset="0"/>
              </a:rPr>
              <a:t> </a:t>
            </a:r>
            <a:r>
              <a:rPr lang="en-US" sz="2400">
                <a:solidFill>
                  <a:srgbClr val="1A1A1A"/>
                </a:solidFill>
                <a:latin typeface="Times New Roman" panose="02020603050405020304" pitchFamily="18" charset="0"/>
                <a:cs typeface="Times New Roman" panose="02020603050405020304" pitchFamily="18" charset="0"/>
              </a:rPr>
              <a:t>Là mục gán các Signal/Slot Editor (event) cho các control trên giao diện</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06766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5.1. Giới thiệu PyQt6 &amp; Qt Designer</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TextBox 12">
            <a:extLst>
              <a:ext uri="{FF2B5EF4-FFF2-40B4-BE49-F238E27FC236}">
                <a16:creationId xmlns:a16="http://schemas.microsoft.com/office/drawing/2014/main" id="{7923A29F-D85B-7E5D-6CF2-5ECE122C975C}"/>
              </a:ext>
            </a:extLst>
          </p:cNvPr>
          <p:cNvSpPr txBox="1"/>
          <p:nvPr/>
        </p:nvSpPr>
        <p:spPr>
          <a:xfrm>
            <a:off x="480910" y="960691"/>
            <a:ext cx="11135534" cy="2308324"/>
          </a:xfrm>
          <a:prstGeom prst="rect">
            <a:avLst/>
          </a:prstGeom>
          <a:noFill/>
        </p:spPr>
        <p:txBody>
          <a:bodyPr wrap="square">
            <a:spAutoFit/>
          </a:bodyPr>
          <a:lstStyle/>
          <a:p>
            <a:pPr marL="342900" indent="-342900" algn="just">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Python có nhiều nền tảng và thư viện để thiết kế giao diện, chẳng hạn như khi thiết kế giao diện Web thì có thể dùng Django, Flask Microservice, thiết kế giao diện desktop thì dùng tkinter hoặc các thư viện khác.</a:t>
            </a:r>
          </a:p>
          <a:p>
            <a:pPr marL="342900" indent="-342900" algn="just">
              <a:buFont typeface="Wingdings" panose="05000000000000000000" pitchFamily="2" charset="2"/>
              <a:buChar char="v"/>
            </a:pPr>
            <a:r>
              <a:rPr lang="en-US" sz="2400">
                <a:latin typeface="Times New Roman" panose="02020603050405020304" pitchFamily="18" charset="0"/>
                <a:cs typeface="Times New Roman" panose="02020603050405020304" pitchFamily="18" charset="0"/>
              </a:rPr>
              <a:t>Qt Designer cũng là một trong các công cụ để thiết kế giao diện, cùng với việc sử dụng thành thạo gói thư viện PyQt6 sẽ giúp cho người học dễ dàng thiết kế và xử lý giao diện người dùng, chạy các mô hình máy học trên giao diện.</a:t>
            </a:r>
          </a:p>
        </p:txBody>
      </p:sp>
      <p:pic>
        <p:nvPicPr>
          <p:cNvPr id="1026" name="Picture 2" descr="https://tranduythanh.com/wp-content/uploads/2023/09/QtDesigner-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608" y="3202970"/>
            <a:ext cx="3302381" cy="31774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randuythanh.com/wp-content/uploads/2023/09/Qt-Creat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2601" y="3269015"/>
            <a:ext cx="6003843" cy="34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1866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AB1963F9-92F2-F8A3-E6B5-FE874C00FCEF}"/>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1AA48F3-3970-DC13-4678-B9A57F238DD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ED92859B-6451-6AFE-6A6C-F2A39364E62F}"/>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grpSp>
        <p:nvGrpSpPr>
          <p:cNvPr id="2" name="Group 1">
            <a:extLst>
              <a:ext uri="{FF2B5EF4-FFF2-40B4-BE49-F238E27FC236}">
                <a16:creationId xmlns:a16="http://schemas.microsoft.com/office/drawing/2014/main" id="{BC293C0A-B282-B965-3500-1102124278ED}"/>
              </a:ext>
            </a:extLst>
          </p:cNvPr>
          <p:cNvGrpSpPr/>
          <p:nvPr/>
        </p:nvGrpSpPr>
        <p:grpSpPr>
          <a:xfrm>
            <a:off x="152400" y="261944"/>
            <a:ext cx="7443600" cy="508000"/>
            <a:chOff x="789624" y="1191463"/>
            <a:chExt cx="7443600" cy="508000"/>
          </a:xfrm>
        </p:grpSpPr>
        <p:sp>
          <p:nvSpPr>
            <p:cNvPr id="3" name="AutoShape 52">
              <a:extLst>
                <a:ext uri="{FF2B5EF4-FFF2-40B4-BE49-F238E27FC236}">
                  <a16:creationId xmlns:a16="http://schemas.microsoft.com/office/drawing/2014/main" id="{E4E41377-1613-A884-3635-283AD34A2B49}"/>
                </a:ext>
              </a:extLst>
            </p:cNvPr>
            <p:cNvSpPr>
              <a:spLocks noChangeArrowheads="1"/>
            </p:cNvSpPr>
            <p:nvPr/>
          </p:nvSpPr>
          <p:spPr bwMode="gray">
            <a:xfrm>
              <a:off x="990599" y="1191463"/>
              <a:ext cx="724262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5.1.3. </a:t>
              </a:r>
              <a:r>
                <a:rPr lang="en-US" sz="2800">
                  <a:latin typeface="Cambria" panose="02040503050406030204" pitchFamily="18" charset="0"/>
                </a:rPr>
                <a:t>C</a:t>
              </a:r>
              <a:r>
                <a:rPr lang="vi-VN" sz="2800">
                  <a:latin typeface="Cambria" panose="02040503050406030204" pitchFamily="18" charset="0"/>
                </a:rPr>
                <a:t>ác thành phần trong PyQt6-Qt Designer</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3E4D36E-A8CC-F49A-E86C-417265C38F4C}"/>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3B90FB9-49E0-52FA-5D5B-5D943CE29BA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1E494F52-1503-A51C-FC40-1DEBD374229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3C8A4C05-1A73-636F-0015-A7951144928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48732" y="873881"/>
            <a:ext cx="11446088" cy="830997"/>
          </a:xfrm>
          <a:prstGeom prst="rect">
            <a:avLst/>
          </a:prstGeom>
        </p:spPr>
        <p:txBody>
          <a:bodyPr wrap="square">
            <a:spAutoFit/>
          </a:bodyPr>
          <a:lstStyle/>
          <a:p>
            <a:r>
              <a:rPr lang="vi-VN" sz="2400">
                <a:solidFill>
                  <a:srgbClr val="1A1A1A"/>
                </a:solidFill>
                <a:latin typeface="+mj-lt"/>
              </a:rPr>
              <a:t>Chẳng hạn như muốn gán Signal nhấn nút lệnh cho control thì chúng ta khai báo trong này (kéo thả bổ sung thêm 1 Push Button vào giao diện như dưới đây):</a:t>
            </a:r>
            <a:endParaRPr lang="en-US" sz="2400">
              <a:latin typeface="+mj-lt"/>
            </a:endParaRPr>
          </a:p>
        </p:txBody>
      </p:sp>
      <p:pic>
        <p:nvPicPr>
          <p:cNvPr id="36866" name="Picture 2" descr="https://tranduythanh.com/wp-content/uploads/2023/09/QtDesigner-54-1-1024x79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020" y="1704878"/>
            <a:ext cx="6541134" cy="505915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02810" y="3106430"/>
            <a:ext cx="4175870" cy="1200329"/>
          </a:xfrm>
          <a:prstGeom prst="rect">
            <a:avLst/>
          </a:prstGeom>
        </p:spPr>
        <p:txBody>
          <a:bodyPr wrap="square">
            <a:spAutoFit/>
          </a:bodyPr>
          <a:lstStyle/>
          <a:p>
            <a:pPr algn="just"/>
            <a:r>
              <a:rPr lang="en-US" sz="2400">
                <a:solidFill>
                  <a:srgbClr val="1A1A1A"/>
                </a:solidFill>
                <a:latin typeface="Times New Roman" panose="02020603050405020304" pitchFamily="18" charset="0"/>
                <a:cs typeface="Times New Roman" panose="02020603050405020304" pitchFamily="18" charset="0"/>
              </a:rPr>
              <a:t>Minh họa ở hình bên: Khi nhấn vào nút “Click Me” thì dữ liệu trên QLabel title sẽ bị xóa trắng.</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71459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AB1963F9-92F2-F8A3-E6B5-FE874C00FCEF}"/>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1AA48F3-3970-DC13-4678-B9A57F238DD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ED92859B-6451-6AFE-6A6C-F2A39364E62F}"/>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grpSp>
        <p:nvGrpSpPr>
          <p:cNvPr id="2" name="Group 1">
            <a:extLst>
              <a:ext uri="{FF2B5EF4-FFF2-40B4-BE49-F238E27FC236}">
                <a16:creationId xmlns:a16="http://schemas.microsoft.com/office/drawing/2014/main" id="{BC293C0A-B282-B965-3500-1102124278ED}"/>
              </a:ext>
            </a:extLst>
          </p:cNvPr>
          <p:cNvGrpSpPr/>
          <p:nvPr/>
        </p:nvGrpSpPr>
        <p:grpSpPr>
          <a:xfrm>
            <a:off x="152400" y="261944"/>
            <a:ext cx="7443600" cy="508000"/>
            <a:chOff x="789624" y="1191463"/>
            <a:chExt cx="7443600" cy="508000"/>
          </a:xfrm>
        </p:grpSpPr>
        <p:sp>
          <p:nvSpPr>
            <p:cNvPr id="3" name="AutoShape 52">
              <a:extLst>
                <a:ext uri="{FF2B5EF4-FFF2-40B4-BE49-F238E27FC236}">
                  <a16:creationId xmlns:a16="http://schemas.microsoft.com/office/drawing/2014/main" id="{E4E41377-1613-A884-3635-283AD34A2B49}"/>
                </a:ext>
              </a:extLst>
            </p:cNvPr>
            <p:cNvSpPr>
              <a:spLocks noChangeArrowheads="1"/>
            </p:cNvSpPr>
            <p:nvPr/>
          </p:nvSpPr>
          <p:spPr bwMode="gray">
            <a:xfrm>
              <a:off x="990599" y="1191463"/>
              <a:ext cx="724262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5.1.3. </a:t>
              </a:r>
              <a:r>
                <a:rPr lang="en-US" sz="2800">
                  <a:latin typeface="Cambria" panose="02040503050406030204" pitchFamily="18" charset="0"/>
                </a:rPr>
                <a:t>C</a:t>
              </a:r>
              <a:r>
                <a:rPr lang="vi-VN" sz="2800">
                  <a:latin typeface="Cambria" panose="02040503050406030204" pitchFamily="18" charset="0"/>
                </a:rPr>
                <a:t>ác thành phần trong PyQt6-Qt Designer</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3E4D36E-A8CC-F49A-E86C-417265C38F4C}"/>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3B90FB9-49E0-52FA-5D5B-5D943CE29BA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1E494F52-1503-A51C-FC40-1DEBD374229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3C8A4C05-1A73-636F-0015-A7951144928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3" name="Picture 2" descr="https://tranduythanh.com/wp-content/uploads/2023/09/QtDesigner-49-1024x77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391" y="847087"/>
            <a:ext cx="7245828" cy="550513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802880" y="1125230"/>
            <a:ext cx="3970020" cy="1938992"/>
          </a:xfrm>
          <a:prstGeom prst="rect">
            <a:avLst/>
          </a:prstGeom>
        </p:spPr>
        <p:txBody>
          <a:bodyPr wrap="square">
            <a:spAutoFit/>
          </a:bodyPr>
          <a:lstStyle/>
          <a:p>
            <a:pPr algn="just"/>
            <a:r>
              <a:rPr lang="vi-VN" sz="2400" b="1" u="sng">
                <a:solidFill>
                  <a:srgbClr val="1A1A1A"/>
                </a:solidFill>
                <a:latin typeface="+mj-lt"/>
              </a:rPr>
              <a:t>Mục 6: </a:t>
            </a:r>
            <a:r>
              <a:rPr lang="vi-VN" sz="2400">
                <a:solidFill>
                  <a:srgbClr val="1A1A1A"/>
                </a:solidFill>
                <a:latin typeface="+mj-lt"/>
              </a:rPr>
              <a:t>Mục này là các Menu và tool bars, các lệnh thường dùng sẽ được hiển thị ở đây để lập trình viên lựa chọn một cách nhanh chóng.</a:t>
            </a:r>
            <a:endParaRPr lang="en-US" sz="2400">
              <a:latin typeface="+mj-lt"/>
            </a:endParaRPr>
          </a:p>
        </p:txBody>
      </p:sp>
    </p:spTree>
    <p:extLst>
      <p:ext uri="{BB962C8B-B14F-4D97-AF65-F5344CB8AC3E}">
        <p14:creationId xmlns:p14="http://schemas.microsoft.com/office/powerpoint/2010/main" val="22437855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159C5A35-9E63-26D1-B01F-35B18EE9BBC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75C28CAF-B892-4B68-7371-2FF87FE91099}"/>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F6915ABB-AD4B-348F-06EF-1761475383E6}"/>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grpSp>
        <p:nvGrpSpPr>
          <p:cNvPr id="2" name="Group 1">
            <a:extLst>
              <a:ext uri="{FF2B5EF4-FFF2-40B4-BE49-F238E27FC236}">
                <a16:creationId xmlns:a16="http://schemas.microsoft.com/office/drawing/2014/main" id="{C1099650-681B-D31B-82E1-234305BDAEAE}"/>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78BEB810-60EB-77C9-7B6A-0AE6966F920D}"/>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5.2. QMainWindow</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72150A8D-CFCE-B12F-4F48-E2B7938F7A73}"/>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70EB6EC-A911-4314-C08C-7FA492EDF40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B11E3066-E818-503B-AF6F-36F39DC1400E}"/>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2ACED339-84EA-BAF2-D14D-C9587EF2B23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a:extLst>
              <a:ext uri="{FF2B5EF4-FFF2-40B4-BE49-F238E27FC236}">
                <a16:creationId xmlns:a16="http://schemas.microsoft.com/office/drawing/2014/main" id="{C903624D-0D72-57D2-3A52-CF0BA40A0896}"/>
              </a:ext>
            </a:extLst>
          </p:cNvPr>
          <p:cNvSpPr/>
          <p:nvPr/>
        </p:nvSpPr>
        <p:spPr>
          <a:xfrm>
            <a:off x="465234" y="859406"/>
            <a:ext cx="11341948" cy="1938992"/>
          </a:xfrm>
          <a:prstGeom prst="rect">
            <a:avLst/>
          </a:prstGeom>
        </p:spPr>
        <p:txBody>
          <a:bodyPr wrap="square">
            <a:spAutoFit/>
          </a:bodyPr>
          <a:lstStyle/>
          <a:p>
            <a:pPr marL="457200" indent="-457200" algn="just">
              <a:buFont typeface="Wingdings" panose="05000000000000000000" pitchFamily="2" charset="2"/>
              <a:buChar char="v"/>
            </a:pPr>
            <a:r>
              <a:rPr lang="vi-VN" sz="2400">
                <a:latin typeface="Cambria" panose="02040503050406030204" pitchFamily="18" charset="0"/>
              </a:rPr>
              <a:t>5.2</a:t>
            </a:r>
            <a:r>
              <a:rPr lang="vi-VN" sz="2400" dirty="0">
                <a:latin typeface="Cambria" panose="02040503050406030204" pitchFamily="18" charset="0"/>
              </a:rPr>
              <a:t>. QMainWindow</a:t>
            </a:r>
          </a:p>
          <a:p>
            <a:pPr marL="457200" indent="-457200" algn="just">
              <a:buFont typeface="Wingdings" panose="05000000000000000000" pitchFamily="2" charset="2"/>
              <a:buChar char="v"/>
            </a:pPr>
            <a:r>
              <a:rPr lang="vi-VN" sz="2400" dirty="0">
                <a:latin typeface="Cambria" panose="02040503050406030204" pitchFamily="18" charset="0"/>
              </a:rPr>
              <a:t>5.2.2. Tính năng của QMainWindow</a:t>
            </a:r>
          </a:p>
          <a:p>
            <a:pPr marL="457200" indent="-457200" algn="just">
              <a:buFont typeface="Wingdings" panose="05000000000000000000" pitchFamily="2" charset="2"/>
              <a:buChar char="v"/>
            </a:pPr>
            <a:r>
              <a:rPr lang="vi-VN" sz="2400" dirty="0">
                <a:latin typeface="Cambria" panose="02040503050406030204" pitchFamily="18" charset="0"/>
              </a:rPr>
              <a:t>5.2.2. Xử lý Signals và Slots trong PyQt6 và Qt Designer</a:t>
            </a:r>
          </a:p>
          <a:p>
            <a:pPr marL="457200" indent="-457200" algn="just">
              <a:buFont typeface="Wingdings" panose="05000000000000000000" pitchFamily="2" charset="2"/>
              <a:buChar char="v"/>
            </a:pPr>
            <a:r>
              <a:rPr lang="vi-VN" sz="2400" dirty="0">
                <a:latin typeface="Cambria" panose="02040503050406030204" pitchFamily="18" charset="0"/>
              </a:rPr>
              <a:t>5.2.3. QMainWindow và kỹ thuật kế thừa để tùy chỉnh Signals/Slots trong PyQt6 và </a:t>
            </a:r>
            <a:r>
              <a:rPr lang="vi-VN" sz="2400">
                <a:latin typeface="Cambria" panose="02040503050406030204" pitchFamily="18" charset="0"/>
              </a:rPr>
              <a:t>Qt Designer</a:t>
            </a:r>
            <a:endParaRPr lang="vi-VN" sz="2400" dirty="0">
              <a:latin typeface="Cambria" panose="02040503050406030204" pitchFamily="18" charset="0"/>
            </a:endParaRPr>
          </a:p>
        </p:txBody>
      </p:sp>
    </p:spTree>
    <p:extLst>
      <p:ext uri="{BB962C8B-B14F-4D97-AF65-F5344CB8AC3E}">
        <p14:creationId xmlns:p14="http://schemas.microsoft.com/office/powerpoint/2010/main" val="4098377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B3F886D-9F2E-9B54-EABF-2A147A9FBB9C}"/>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11EADCEF-1643-EFFE-1B27-751D101E7756}"/>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2BDED683-8106-E7E5-9A2C-E0FCF2BAE726}"/>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grpSp>
        <p:nvGrpSpPr>
          <p:cNvPr id="2" name="Group 1">
            <a:extLst>
              <a:ext uri="{FF2B5EF4-FFF2-40B4-BE49-F238E27FC236}">
                <a16:creationId xmlns:a16="http://schemas.microsoft.com/office/drawing/2014/main" id="{3E78265C-2EC5-4545-F163-F70314B15381}"/>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DF8DECBB-B8FD-D39A-C113-22009B2D6656}"/>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5.2.</a:t>
              </a:r>
              <a:r>
                <a:rPr lang="en-US" sz="2800">
                  <a:latin typeface="Cambria" panose="02040503050406030204" pitchFamily="18" charset="0"/>
                </a:rPr>
                <a:t>1</a:t>
              </a:r>
              <a:r>
                <a:rPr lang="vi-VN" sz="2800">
                  <a:latin typeface="Cambria" panose="02040503050406030204" pitchFamily="18" charset="0"/>
                </a:rPr>
                <a:t>. Tính năng của QMainWindow</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C466FD27-246A-A0A4-7E1C-BDCE6207FF3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F49EC9C-3FD8-B484-5E60-D7C6811D607E}"/>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CCDDD828-1437-316F-4352-1998CD27837F}"/>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F3F20C3-FB1D-F69C-9239-04231ED10189}"/>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80910" y="947887"/>
            <a:ext cx="6590450" cy="2308324"/>
          </a:xfrm>
          <a:prstGeom prst="rect">
            <a:avLst/>
          </a:prstGeom>
        </p:spPr>
        <p:txBody>
          <a:bodyPr wrap="square">
            <a:spAutoFit/>
          </a:bodyPr>
          <a:lstStyle/>
          <a:p>
            <a:pPr algn="just"/>
            <a:r>
              <a:rPr lang="vi-VN" sz="2400" b="1">
                <a:solidFill>
                  <a:srgbClr val="1A1A1A"/>
                </a:solidFill>
                <a:latin typeface="+mj-lt"/>
              </a:rPr>
              <a:t>QMainWindow </a:t>
            </a:r>
            <a:r>
              <a:rPr lang="vi-VN" sz="2400">
                <a:solidFill>
                  <a:srgbClr val="1A1A1A"/>
                </a:solidFill>
                <a:latin typeface="+mj-lt"/>
              </a:rPr>
              <a:t>là một lớp cửa sổ cho ta bố trí và thiết kế các control trên giao diện của cửa sổ này để tạo ra các màn hình tương tác đáp ứng yêu cầu của người sử dụng. </a:t>
            </a:r>
            <a:r>
              <a:rPr lang="vi-VN" sz="2400" b="1">
                <a:solidFill>
                  <a:srgbClr val="1A1A1A"/>
                </a:solidFill>
                <a:latin typeface="+mj-lt"/>
              </a:rPr>
              <a:t>QMainWindow </a:t>
            </a:r>
            <a:r>
              <a:rPr lang="vi-VN" sz="2400">
                <a:solidFill>
                  <a:srgbClr val="1A1A1A"/>
                </a:solidFill>
                <a:latin typeface="+mj-lt"/>
              </a:rPr>
              <a:t>nó tương tự như Form trong C# Winform, MainWindow trong C# WPF, JFrame trong Java…</a:t>
            </a:r>
            <a:endParaRPr lang="en-US" sz="2400">
              <a:latin typeface="+mj-lt"/>
            </a:endParaRPr>
          </a:p>
        </p:txBody>
      </p:sp>
      <p:pic>
        <p:nvPicPr>
          <p:cNvPr id="40962" name="Picture 2" descr="https://tranduythanh.com/wp-content/uploads/2023/09/QtDesigner-75-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5460" y="633714"/>
            <a:ext cx="4659087" cy="5991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7361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B3F886D-9F2E-9B54-EABF-2A147A9FBB9C}"/>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11EADCEF-1643-EFFE-1B27-751D101E7756}"/>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2BDED683-8106-E7E5-9A2C-E0FCF2BAE726}"/>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grpSp>
        <p:nvGrpSpPr>
          <p:cNvPr id="2" name="Group 1">
            <a:extLst>
              <a:ext uri="{FF2B5EF4-FFF2-40B4-BE49-F238E27FC236}">
                <a16:creationId xmlns:a16="http://schemas.microsoft.com/office/drawing/2014/main" id="{3E78265C-2EC5-4545-F163-F70314B15381}"/>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DF8DECBB-B8FD-D39A-C113-22009B2D6656}"/>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5.2.</a:t>
              </a:r>
              <a:r>
                <a:rPr lang="en-US" sz="2800">
                  <a:latin typeface="Cambria" panose="02040503050406030204" pitchFamily="18" charset="0"/>
                </a:rPr>
                <a:t>1</a:t>
              </a:r>
              <a:r>
                <a:rPr lang="vi-VN" sz="2800">
                  <a:latin typeface="Cambria" panose="02040503050406030204" pitchFamily="18" charset="0"/>
                </a:rPr>
                <a:t>. Tính năng của QMainWindow</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C466FD27-246A-A0A4-7E1C-BDCE6207FF3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F49EC9C-3FD8-B484-5E60-D7C6811D607E}"/>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CCDDD828-1437-316F-4352-1998CD27837F}"/>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F3F20C3-FB1D-F69C-9239-04231ED10189}"/>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41986" name="Picture 2" descr="https://tranduythanh.com/wp-content/uploads/2023/09/QtDesigner-78-1024x74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3612" y="965562"/>
            <a:ext cx="6625168" cy="482653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3375" y="5828356"/>
            <a:ext cx="11610025" cy="584775"/>
          </a:xfrm>
          <a:prstGeom prst="rect">
            <a:avLst/>
          </a:prstGeom>
        </p:spPr>
        <p:txBody>
          <a:bodyPr wrap="square">
            <a:spAutoFit/>
          </a:bodyPr>
          <a:lstStyle/>
          <a:p>
            <a:r>
              <a:rPr lang="en-US" sz="1600">
                <a:latin typeface="Times New Roman" panose="02020603050405020304" pitchFamily="18" charset="0"/>
                <a:cs typeface="Times New Roman" panose="02020603050405020304" pitchFamily="18" charset="0"/>
              </a:rPr>
              <a:t>Hướng dẫn chi tiết</a:t>
            </a:r>
          </a:p>
          <a:p>
            <a:r>
              <a:rPr lang="en-US" sz="1600">
                <a:latin typeface="Times New Roman" panose="02020603050405020304" pitchFamily="18" charset="0"/>
                <a:cs typeface="Times New Roman" panose="02020603050405020304" pitchFamily="18" charset="0"/>
                <a:hlinkClick r:id="rId4"/>
              </a:rPr>
              <a:t>https://tranduythanh.com/2023/09/29/bai-5-qmainwindow-va-ky-thuat-ke-thua-de-tuy-chinh-signals-slots-trong-pyqt6-va-qt-designer/</a:t>
            </a:r>
            <a:r>
              <a:rPr lang="en-US" sz="16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255770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148ACA65-8FA3-710F-C66F-9F30C2CBF594}"/>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22ED828-8373-A32C-87AD-4989E13D50A7}"/>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235CBB58-1F82-B021-DC2E-C74A2DDE921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grpSp>
        <p:nvGrpSpPr>
          <p:cNvPr id="2" name="Group 1">
            <a:extLst>
              <a:ext uri="{FF2B5EF4-FFF2-40B4-BE49-F238E27FC236}">
                <a16:creationId xmlns:a16="http://schemas.microsoft.com/office/drawing/2014/main" id="{2C27E905-239E-A6F9-B6DE-50B8EE38FAF0}"/>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5BAF8FC1-A634-BE92-B919-73758819A808}"/>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5.2.2. Xử lý Signals và Slots</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7A17234A-D739-8277-6624-BD398B9415E7}"/>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C1C6CB7-1002-1D6A-6AE9-D447E115B02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36C4E76-5407-266F-1A58-8FB5729C2A4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B65B6D7-5C12-3703-F6AF-D3B20A2A77A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80910" y="971401"/>
            <a:ext cx="11459630" cy="4893647"/>
          </a:xfrm>
          <a:prstGeom prst="rect">
            <a:avLst/>
          </a:prstGeom>
        </p:spPr>
        <p:txBody>
          <a:bodyPr wrap="square">
            <a:spAutoFit/>
          </a:bodyPr>
          <a:lstStyle/>
          <a:p>
            <a:pPr marL="342900" indent="-342900" algn="just">
              <a:buFont typeface="Wingdings" panose="05000000000000000000" pitchFamily="2" charset="2"/>
              <a:buChar char="v"/>
            </a:pPr>
            <a:r>
              <a:rPr lang="vi-VN" sz="2400">
                <a:solidFill>
                  <a:srgbClr val="1A1A1A"/>
                </a:solidFill>
                <a:latin typeface="+mj-lt"/>
              </a:rPr>
              <a:t>Hầu hết mọi giao diện đều cung cấp các chức năng cho người sử dụng tương tác trên giao diện. Các ngôn ngữ như C#, Java chúng ta thường nghe tới thuật ngữ “Event”. Tuy nhiên đối với Python, cụ thể là PyQt6 &amp; Qt Designer thì chúng ta sẽ nghe thêm thuật ngữ </a:t>
            </a:r>
            <a:r>
              <a:rPr lang="vi-VN" sz="2400" b="1">
                <a:solidFill>
                  <a:srgbClr val="1A1A1A"/>
                </a:solidFill>
                <a:latin typeface="+mj-lt"/>
              </a:rPr>
              <a:t>Signals </a:t>
            </a:r>
            <a:r>
              <a:rPr lang="vi-VN" sz="2400">
                <a:solidFill>
                  <a:srgbClr val="1A1A1A"/>
                </a:solidFill>
                <a:latin typeface="+mj-lt"/>
              </a:rPr>
              <a:t>và </a:t>
            </a:r>
            <a:r>
              <a:rPr lang="vi-VN" sz="2400" b="1">
                <a:solidFill>
                  <a:srgbClr val="1A1A1A"/>
                </a:solidFill>
                <a:latin typeface="+mj-lt"/>
              </a:rPr>
              <a:t>Slots</a:t>
            </a:r>
            <a:r>
              <a:rPr lang="vi-VN" sz="2400">
                <a:solidFill>
                  <a:srgbClr val="1A1A1A"/>
                </a:solidFill>
                <a:latin typeface="+mj-lt"/>
              </a:rPr>
              <a:t>.</a:t>
            </a:r>
          </a:p>
          <a:p>
            <a:pPr marL="342900" indent="-342900" algn="just">
              <a:buFont typeface="Wingdings" panose="05000000000000000000" pitchFamily="2" charset="2"/>
              <a:buChar char="v"/>
            </a:pPr>
            <a:r>
              <a:rPr lang="vi-VN" sz="2400" b="1">
                <a:solidFill>
                  <a:srgbClr val="1A1A1A"/>
                </a:solidFill>
                <a:latin typeface="+mj-lt"/>
              </a:rPr>
              <a:t>Signals </a:t>
            </a:r>
            <a:r>
              <a:rPr lang="vi-VN" sz="2400">
                <a:solidFill>
                  <a:srgbClr val="1A1A1A"/>
                </a:solidFill>
                <a:latin typeface="+mj-lt"/>
              </a:rPr>
              <a:t>hiểu nôm na là các hành động được phát đi (truyền đi) bởi các đối tượng trên giao diện (gọi chung là các </a:t>
            </a:r>
            <a:r>
              <a:rPr lang="vi-VN" sz="2400" b="1">
                <a:solidFill>
                  <a:srgbClr val="1A1A1A"/>
                </a:solidFill>
                <a:latin typeface="+mj-lt"/>
              </a:rPr>
              <a:t>Widget</a:t>
            </a:r>
            <a:r>
              <a:rPr lang="vi-VN" sz="2400">
                <a:solidFill>
                  <a:srgbClr val="1A1A1A"/>
                </a:solidFill>
                <a:latin typeface="+mj-lt"/>
              </a:rPr>
              <a:t>) khi có cái gì đó xảy ra. Ví dụ như dữ liệu thay đổi trong Input Box, hay thao tác nhấn trên Button… Các Signals này thường được phát sinh bởi các hành động của người sử dụng. Các Signals này khi phát đi nó có thể đính kèm cả dữ liệu mà nó muốn phát. 1 Sender (đối tượng) sẽ có nhiều Signals.</a:t>
            </a:r>
          </a:p>
          <a:p>
            <a:pPr marL="342900" indent="-342900" algn="just">
              <a:buFont typeface="Wingdings" panose="05000000000000000000" pitchFamily="2" charset="2"/>
              <a:buChar char="v"/>
            </a:pPr>
            <a:r>
              <a:rPr lang="vi-VN" sz="2400" b="1">
                <a:solidFill>
                  <a:srgbClr val="1A1A1A"/>
                </a:solidFill>
                <a:latin typeface="+mj-lt"/>
              </a:rPr>
              <a:t>Slots </a:t>
            </a:r>
            <a:r>
              <a:rPr lang="vi-VN" sz="2400">
                <a:solidFill>
                  <a:srgbClr val="1A1A1A"/>
                </a:solidFill>
                <a:latin typeface="+mj-lt"/>
              </a:rPr>
              <a:t>hiểu nôm na là các đối tượng nhận </a:t>
            </a:r>
            <a:r>
              <a:rPr lang="vi-VN" sz="2400" b="1">
                <a:solidFill>
                  <a:srgbClr val="1A1A1A"/>
                </a:solidFill>
                <a:latin typeface="+mj-lt"/>
              </a:rPr>
              <a:t>Signals</a:t>
            </a:r>
            <a:r>
              <a:rPr lang="vi-VN" sz="2400">
                <a:solidFill>
                  <a:srgbClr val="1A1A1A"/>
                </a:solidFill>
                <a:latin typeface="+mj-lt"/>
              </a:rPr>
              <a:t> (trong Python thì Hàm/Function cũng có thể được dùng làm Slots, ví dụ như khi nhấn vào Nút Thoát thì ta truyền Signals tới hàm XuLyThoat (hàm này gọi là Slots) thì phần mềm sẽ thoát.). 1 Receiver(đối tượng) sẽ có nhiều Slot.</a:t>
            </a:r>
          </a:p>
        </p:txBody>
      </p:sp>
    </p:spTree>
    <p:extLst>
      <p:ext uri="{BB962C8B-B14F-4D97-AF65-F5344CB8AC3E}">
        <p14:creationId xmlns:p14="http://schemas.microsoft.com/office/powerpoint/2010/main" val="31809934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148ACA65-8FA3-710F-C66F-9F30C2CBF594}"/>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22ED828-8373-A32C-87AD-4989E13D50A7}"/>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235CBB58-1F82-B021-DC2E-C74A2DDE921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grpSp>
        <p:nvGrpSpPr>
          <p:cNvPr id="2" name="Group 1">
            <a:extLst>
              <a:ext uri="{FF2B5EF4-FFF2-40B4-BE49-F238E27FC236}">
                <a16:creationId xmlns:a16="http://schemas.microsoft.com/office/drawing/2014/main" id="{2C27E905-239E-A6F9-B6DE-50B8EE38FAF0}"/>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5BAF8FC1-A634-BE92-B919-73758819A808}"/>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5.2.2. Xử lý Signals và Slots</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7A17234A-D739-8277-6624-BD398B9415E7}"/>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C1C6CB7-1002-1D6A-6AE9-D447E115B02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36C4E76-5407-266F-1A58-8FB5729C2A4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B65B6D7-5C12-3703-F6AF-D3B20A2A77A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80910" y="971401"/>
            <a:ext cx="5264570" cy="2677656"/>
          </a:xfrm>
          <a:prstGeom prst="rect">
            <a:avLst/>
          </a:prstGeom>
        </p:spPr>
        <p:txBody>
          <a:bodyPr wrap="square">
            <a:spAutoFit/>
          </a:bodyPr>
          <a:lstStyle/>
          <a:p>
            <a:pPr algn="just"/>
            <a:r>
              <a:rPr lang="vi-VN" sz="2400">
                <a:solidFill>
                  <a:srgbClr val="1A1A1A"/>
                </a:solidFill>
                <a:latin typeface="+mj-lt"/>
              </a:rPr>
              <a:t>Các </a:t>
            </a:r>
            <a:r>
              <a:rPr lang="vi-VN" sz="2400" b="1">
                <a:solidFill>
                  <a:srgbClr val="1A1A1A"/>
                </a:solidFill>
                <a:latin typeface="+mj-lt"/>
              </a:rPr>
              <a:t>Signals </a:t>
            </a:r>
            <a:r>
              <a:rPr lang="vi-VN" sz="2400">
                <a:solidFill>
                  <a:srgbClr val="1A1A1A"/>
                </a:solidFill>
                <a:latin typeface="+mj-lt"/>
              </a:rPr>
              <a:t>và </a:t>
            </a:r>
            <a:r>
              <a:rPr lang="vi-VN" sz="2400" b="1">
                <a:solidFill>
                  <a:srgbClr val="1A1A1A"/>
                </a:solidFill>
                <a:latin typeface="+mj-lt"/>
              </a:rPr>
              <a:t>Slots </a:t>
            </a:r>
            <a:r>
              <a:rPr lang="vi-VN" sz="2400">
                <a:solidFill>
                  <a:srgbClr val="1A1A1A"/>
                </a:solidFill>
                <a:latin typeface="+mj-lt"/>
              </a:rPr>
              <a:t>ta có thể cấu hình ngay trên Qt Designer hoặc ta tự lập trình trong code Python.</a:t>
            </a:r>
          </a:p>
          <a:p>
            <a:pPr algn="just"/>
            <a:r>
              <a:rPr lang="vi-VN" sz="2400">
                <a:solidFill>
                  <a:srgbClr val="1A1A1A"/>
                </a:solidFill>
                <a:latin typeface="+mj-lt"/>
              </a:rPr>
              <a:t>Các đối tượng trong PyQt6 được xây dựng nhiều Slots có sẵn (gọi là built-in Slots), do đó ta có thể sử dụng trực tiếp các Slot này.</a:t>
            </a:r>
          </a:p>
        </p:txBody>
      </p:sp>
      <p:pic>
        <p:nvPicPr>
          <p:cNvPr id="43010" name="Picture 2" descr="https://tranduythanh.com/wp-content/uploads/2023/09/QtDesigner-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495" y="863713"/>
            <a:ext cx="5193665" cy="55706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47526" y="4095842"/>
            <a:ext cx="5102545" cy="1015663"/>
          </a:xfrm>
          <a:prstGeom prst="rect">
            <a:avLst/>
          </a:prstGeom>
        </p:spPr>
        <p:txBody>
          <a:bodyPr wrap="square">
            <a:spAutoFit/>
          </a:bodyPr>
          <a:lstStyle/>
          <a:p>
            <a:r>
              <a:rPr lang="en-US" sz="2000" b="1" u="sng">
                <a:latin typeface="Times New Roman" panose="02020603050405020304" pitchFamily="18" charset="0"/>
                <a:cs typeface="Times New Roman" panose="02020603050405020304" pitchFamily="18" charset="0"/>
              </a:rPr>
              <a:t>Hướng dẫn chi tiết:</a:t>
            </a:r>
          </a:p>
          <a:p>
            <a:r>
              <a:rPr lang="en-US" sz="2000">
                <a:latin typeface="Times New Roman" panose="02020603050405020304" pitchFamily="18" charset="0"/>
                <a:cs typeface="Times New Roman" panose="02020603050405020304" pitchFamily="18" charset="0"/>
                <a:hlinkClick r:id="rId4"/>
              </a:rPr>
              <a:t>https://tranduythanh.com/2023/09/24/bai-4-xu-ly-signals-va-slots-trong-pyqt6-va-qt-designer/</a:t>
            </a:r>
            <a:r>
              <a:rPr lang="en-US" sz="20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0408911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148ACA65-8FA3-710F-C66F-9F30C2CBF594}"/>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22ED828-8373-A32C-87AD-4989E13D50A7}"/>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235CBB58-1F82-B021-DC2E-C74A2DDE921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grpSp>
        <p:nvGrpSpPr>
          <p:cNvPr id="2" name="Group 1">
            <a:extLst>
              <a:ext uri="{FF2B5EF4-FFF2-40B4-BE49-F238E27FC236}">
                <a16:creationId xmlns:a16="http://schemas.microsoft.com/office/drawing/2014/main" id="{2C27E905-239E-A6F9-B6DE-50B8EE38FAF0}"/>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5BAF8FC1-A634-BE92-B919-73758819A808}"/>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5.2.2. Xử lý Signals và Slots</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7A17234A-D739-8277-6624-BD398B9415E7}"/>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C1C6CB7-1002-1D6A-6AE9-D447E115B02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36C4E76-5407-266F-1A58-8FB5729C2A4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B65B6D7-5C12-3703-F6AF-D3B20A2A77A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p:cNvSpPr/>
          <p:nvPr/>
        </p:nvSpPr>
        <p:spPr>
          <a:xfrm>
            <a:off x="448732" y="957590"/>
            <a:ext cx="11209868" cy="461665"/>
          </a:xfrm>
          <a:prstGeom prst="rect">
            <a:avLst/>
          </a:prstGeom>
        </p:spPr>
        <p:txBody>
          <a:bodyPr wrap="square">
            <a:spAutoFit/>
          </a:bodyPr>
          <a:lstStyle/>
          <a:p>
            <a:r>
              <a:rPr lang="vi-VN" sz="2400" b="1" u="sng">
                <a:solidFill>
                  <a:srgbClr val="1A1A1A"/>
                </a:solidFill>
                <a:latin typeface="+mj-lt"/>
              </a:rPr>
              <a:t>Bước 1:</a:t>
            </a:r>
            <a:r>
              <a:rPr lang="vi-VN" sz="2400">
                <a:solidFill>
                  <a:srgbClr val="1A1A1A"/>
                </a:solidFill>
                <a:latin typeface="+mj-lt"/>
              </a:rPr>
              <a:t> Tạo Signal cho QLineEdit (lineEditName) và Slot cho QLabel (labelName):</a:t>
            </a:r>
            <a:endParaRPr lang="en-US" sz="2400">
              <a:latin typeface="+mj-lt"/>
            </a:endParaRPr>
          </a:p>
        </p:txBody>
      </p:sp>
      <p:pic>
        <p:nvPicPr>
          <p:cNvPr id="44038" name="Picture 6" descr="https://tranduythanh.com/wp-content/uploads/2023/09/QtDesigner-64-1024x34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866" y="2271721"/>
            <a:ext cx="9753600" cy="330517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860425" y="1591649"/>
            <a:ext cx="9883140" cy="461665"/>
          </a:xfrm>
          <a:prstGeom prst="rect">
            <a:avLst/>
          </a:prstGeom>
        </p:spPr>
        <p:txBody>
          <a:bodyPr wrap="square">
            <a:spAutoFit/>
          </a:bodyPr>
          <a:lstStyle/>
          <a:p>
            <a:pPr>
              <a:buFont typeface="Arial" panose="020B0604020202020204" pitchFamily="34" charset="0"/>
              <a:buChar char="•"/>
            </a:pPr>
            <a:r>
              <a:rPr lang="vi-VN" sz="2400">
                <a:solidFill>
                  <a:srgbClr val="1A1A1A"/>
                </a:solidFill>
                <a:latin typeface="+mj-lt"/>
              </a:rPr>
              <a:t>Nhấn biểu tượng dấu + màu xanh trong mục Signal/Slot Editor:</a:t>
            </a:r>
            <a:endParaRPr lang="en-US" sz="2400">
              <a:latin typeface="+mj-lt"/>
            </a:endParaRPr>
          </a:p>
        </p:txBody>
      </p:sp>
    </p:spTree>
    <p:extLst>
      <p:ext uri="{BB962C8B-B14F-4D97-AF65-F5344CB8AC3E}">
        <p14:creationId xmlns:p14="http://schemas.microsoft.com/office/powerpoint/2010/main" val="549779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148ACA65-8FA3-710F-C66F-9F30C2CBF594}"/>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22ED828-8373-A32C-87AD-4989E13D50A7}"/>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235CBB58-1F82-B021-DC2E-C74A2DDE921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grpSp>
        <p:nvGrpSpPr>
          <p:cNvPr id="2" name="Group 1">
            <a:extLst>
              <a:ext uri="{FF2B5EF4-FFF2-40B4-BE49-F238E27FC236}">
                <a16:creationId xmlns:a16="http://schemas.microsoft.com/office/drawing/2014/main" id="{2C27E905-239E-A6F9-B6DE-50B8EE38FAF0}"/>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5BAF8FC1-A634-BE92-B919-73758819A808}"/>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5.2.2. Xử lý Signals và Slots</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7A17234A-D739-8277-6624-BD398B9415E7}"/>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C1C6CB7-1002-1D6A-6AE9-D447E115B02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36C4E76-5407-266F-1A58-8FB5729C2A4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B65B6D7-5C12-3703-F6AF-D3B20A2A77A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502810" y="933688"/>
            <a:ext cx="6096000" cy="461665"/>
          </a:xfrm>
          <a:prstGeom prst="rect">
            <a:avLst/>
          </a:prstGeom>
        </p:spPr>
        <p:txBody>
          <a:bodyPr>
            <a:spAutoFit/>
          </a:bodyPr>
          <a:lstStyle/>
          <a:p>
            <a:pPr>
              <a:buFont typeface="Arial" panose="020B0604020202020204" pitchFamily="34" charset="0"/>
              <a:buChar char="•"/>
            </a:pPr>
            <a:r>
              <a:rPr lang="en-US" sz="2400">
                <a:solidFill>
                  <a:srgbClr val="1A1A1A"/>
                </a:solidFill>
                <a:latin typeface="Times New Roman" panose="02020603050405020304" pitchFamily="18" charset="0"/>
                <a:cs typeface="Times New Roman" panose="02020603050405020304" pitchFamily="18" charset="0"/>
              </a:rPr>
              <a:t>Mục &lt;sender&gt;: Chọn </a:t>
            </a:r>
            <a:r>
              <a:rPr lang="en-US" sz="2400" b="1">
                <a:solidFill>
                  <a:srgbClr val="1A1A1A"/>
                </a:solidFill>
                <a:latin typeface="Times New Roman" panose="02020603050405020304" pitchFamily="18" charset="0"/>
                <a:cs typeface="Times New Roman" panose="02020603050405020304" pitchFamily="18" charset="0"/>
              </a:rPr>
              <a:t>lineEditName</a:t>
            </a:r>
            <a:endParaRPr lang="en-US" sz="2400">
              <a:latin typeface="Times New Roman" panose="02020603050405020304" pitchFamily="18" charset="0"/>
              <a:cs typeface="Times New Roman" panose="02020603050405020304" pitchFamily="18" charset="0"/>
            </a:endParaRPr>
          </a:p>
        </p:txBody>
      </p:sp>
      <p:pic>
        <p:nvPicPr>
          <p:cNvPr id="45058" name="Picture 2" descr="https://tranduythanh.com/wp-content/uploads/2023/09/QtDesigner-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75" y="1590903"/>
            <a:ext cx="7839075"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3266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148ACA65-8FA3-710F-C66F-9F30C2CBF594}"/>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22ED828-8373-A32C-87AD-4989E13D50A7}"/>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235CBB58-1F82-B021-DC2E-C74A2DDE921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grpSp>
        <p:nvGrpSpPr>
          <p:cNvPr id="2" name="Group 1">
            <a:extLst>
              <a:ext uri="{FF2B5EF4-FFF2-40B4-BE49-F238E27FC236}">
                <a16:creationId xmlns:a16="http://schemas.microsoft.com/office/drawing/2014/main" id="{2C27E905-239E-A6F9-B6DE-50B8EE38FAF0}"/>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5BAF8FC1-A634-BE92-B919-73758819A808}"/>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5.2.2. Xử lý Signals và Slots</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7A17234A-D739-8277-6624-BD398B9415E7}"/>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C1C6CB7-1002-1D6A-6AE9-D447E115B02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36C4E76-5407-266F-1A58-8FB5729C2A4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B65B6D7-5C12-3703-F6AF-D3B20A2A77A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80910" y="957590"/>
            <a:ext cx="11398670" cy="830997"/>
          </a:xfrm>
          <a:prstGeom prst="rect">
            <a:avLst/>
          </a:prstGeom>
        </p:spPr>
        <p:txBody>
          <a:bodyPr wrap="square">
            <a:spAutoFit/>
          </a:bodyPr>
          <a:lstStyle/>
          <a:p>
            <a:pPr algn="just">
              <a:buFont typeface="Arial" panose="020B0604020202020204" pitchFamily="34" charset="0"/>
              <a:buChar char="•"/>
            </a:pPr>
            <a:r>
              <a:rPr lang="vi-VN" sz="2400">
                <a:solidFill>
                  <a:srgbClr val="1A1A1A"/>
                </a:solidFill>
                <a:latin typeface="+mj-lt"/>
              </a:rPr>
              <a:t>Mục &lt;Signal&gt; là gán tín hiêu nào sẽ được truyền đi đối với lineEditName. Ta chọn </a:t>
            </a:r>
            <a:r>
              <a:rPr lang="vi-VN" sz="2400" b="1">
                <a:solidFill>
                  <a:srgbClr val="1A1A1A"/>
                </a:solidFill>
                <a:latin typeface="+mj-lt"/>
              </a:rPr>
              <a:t>textChanged(QString)</a:t>
            </a:r>
            <a:r>
              <a:rPr lang="vi-VN" sz="2400">
                <a:solidFill>
                  <a:srgbClr val="1A1A1A"/>
                </a:solidFill>
                <a:latin typeface="+mj-lt"/>
              </a:rPr>
              <a:t>:</a:t>
            </a:r>
          </a:p>
        </p:txBody>
      </p:sp>
      <p:pic>
        <p:nvPicPr>
          <p:cNvPr id="46082" name="Picture 2" descr="https://tranduythanh.com/wp-content/uploads/2023/09/QtDesigner-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0035" y="1787521"/>
            <a:ext cx="7667625"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20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8F9CD636-84A6-6651-1D28-7177A5FA973C}"/>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0CA8878-1105-9C98-E2C3-C55377A9446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A28C40B-C644-4BE6-3AC0-E9BDC4296F9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pSp>
        <p:nvGrpSpPr>
          <p:cNvPr id="2" name="Group 1">
            <a:extLst>
              <a:ext uri="{FF2B5EF4-FFF2-40B4-BE49-F238E27FC236}">
                <a16:creationId xmlns:a16="http://schemas.microsoft.com/office/drawing/2014/main" id="{6488BB67-3E85-75BD-CF23-AF3A1D5DF239}"/>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BEC59EFC-D303-6E9D-1E67-BFB120102C58}"/>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5.1.</a:t>
              </a:r>
              <a:r>
                <a:rPr lang="en-US" sz="2800">
                  <a:latin typeface="Cambria" panose="02040503050406030204" pitchFamily="18" charset="0"/>
                </a:rPr>
                <a:t>1</a:t>
              </a:r>
              <a:r>
                <a:rPr lang="vi-VN" sz="2800">
                  <a:latin typeface="Cambria" panose="02040503050406030204" pitchFamily="18" charset="0"/>
                </a:rPr>
                <a:t>. Cài đặt và sử dụng PyQt6 &amp; Qt Designer</a:t>
              </a:r>
              <a:endParaRPr lang="en-US" sz="2800">
                <a:latin typeface="Cambria" panose="02040503050406030204" pitchFamily="18" charset="0"/>
              </a:endParaRPr>
            </a:p>
          </p:txBody>
        </p:sp>
        <p:grpSp>
          <p:nvGrpSpPr>
            <p:cNvPr id="4" name="Group 17">
              <a:extLst>
                <a:ext uri="{FF2B5EF4-FFF2-40B4-BE49-F238E27FC236}">
                  <a16:creationId xmlns:a16="http://schemas.microsoft.com/office/drawing/2014/main" id="{5FDA10CB-0944-ED5C-D514-E1DEC246C8F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5AE9268-51E1-D6FA-60EA-44DEDE251E1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49D5D78A-302D-2830-877C-56EC04A44C91}"/>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E50B37B9-84DC-637F-C707-7601F0C34F7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a:extLst>
              <a:ext uri="{FF2B5EF4-FFF2-40B4-BE49-F238E27FC236}">
                <a16:creationId xmlns:a16="http://schemas.microsoft.com/office/drawing/2014/main" id="{74CC9D07-EB5A-CA9B-E8C7-396EFA9D0FDE}"/>
              </a:ext>
            </a:extLst>
          </p:cNvPr>
          <p:cNvSpPr/>
          <p:nvPr/>
        </p:nvSpPr>
        <p:spPr>
          <a:xfrm>
            <a:off x="623634" y="827127"/>
            <a:ext cx="10896366" cy="800219"/>
          </a:xfrm>
          <a:prstGeom prst="rect">
            <a:avLst/>
          </a:prstGeom>
        </p:spPr>
        <p:txBody>
          <a:bodyPr wrap="square">
            <a:spAutoFit/>
          </a:bodyPr>
          <a:lstStyle/>
          <a:p>
            <a:pPr algn="just"/>
            <a:r>
              <a:rPr lang="en-US" sz="2400">
                <a:latin typeface="Cambria" panose="02040503050406030204" pitchFamily="18" charset="0"/>
              </a:rPr>
              <a:t>Chi tiết hướng dẫn:</a:t>
            </a:r>
          </a:p>
          <a:p>
            <a:pPr algn="just"/>
            <a:r>
              <a:rPr lang="vi-VN" sz="2200">
                <a:latin typeface="Cambria" panose="02040503050406030204" pitchFamily="18" charset="0"/>
                <a:hlinkClick r:id="rId3"/>
              </a:rPr>
              <a:t>https://tranduythanh.com/2023/09/16/bai-1-cai-dat-va-su-dung-python-qt-designer/</a:t>
            </a:r>
            <a:endParaRPr lang="vi-VN" sz="2200" dirty="0">
              <a:latin typeface="Cambria" panose="02040503050406030204" pitchFamily="18" charset="0"/>
            </a:endParaRPr>
          </a:p>
        </p:txBody>
      </p:sp>
      <p:sp>
        <p:nvSpPr>
          <p:cNvPr id="10" name="Rectangle 9"/>
          <p:cNvSpPr/>
          <p:nvPr/>
        </p:nvSpPr>
        <p:spPr>
          <a:xfrm>
            <a:off x="728132" y="1843024"/>
            <a:ext cx="11028650" cy="4154984"/>
          </a:xfrm>
          <a:prstGeom prst="rect">
            <a:avLst/>
          </a:prstGeom>
        </p:spPr>
        <p:txBody>
          <a:bodyPr wrap="square">
            <a:spAutoFit/>
          </a:bodyPr>
          <a:lstStyle/>
          <a:p>
            <a:r>
              <a:rPr lang="en-US" sz="2400" b="1" u="sng">
                <a:latin typeface="Times New Roman" panose="02020603050405020304" pitchFamily="18" charset="0"/>
                <a:cs typeface="Times New Roman" panose="02020603050405020304" pitchFamily="18" charset="0"/>
              </a:rPr>
              <a:t>Bước 1:</a:t>
            </a:r>
            <a:r>
              <a:rPr lang="en-US" sz="2400" b="1">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Cài đặt PyQt6</a:t>
            </a:r>
          </a:p>
          <a:p>
            <a:endParaRPr lang="en-US" sz="2400">
              <a:latin typeface="Times New Roman" panose="02020603050405020304" pitchFamily="18" charset="0"/>
              <a:cs typeface="Times New Roman" panose="02020603050405020304" pitchFamily="18" charset="0"/>
            </a:endParaRPr>
          </a:p>
          <a:p>
            <a:r>
              <a:rPr lang="en-US" sz="2400" b="1" u="sng">
                <a:latin typeface="Times New Roman" panose="02020603050405020304" pitchFamily="18" charset="0"/>
                <a:cs typeface="Times New Roman" panose="02020603050405020304" pitchFamily="18" charset="0"/>
              </a:rPr>
              <a:t>Bước 2:</a:t>
            </a:r>
            <a:r>
              <a:rPr lang="en-US" sz="2400">
                <a:latin typeface="Times New Roman" panose="02020603050405020304" pitchFamily="18" charset="0"/>
                <a:cs typeface="Times New Roman" panose="02020603050405020304" pitchFamily="18" charset="0"/>
              </a:rPr>
              <a:t> Tải và cài đặt Qt Designer</a:t>
            </a:r>
          </a:p>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Link tải ở đây:</a:t>
            </a:r>
          </a:p>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hlinkClick r:id="rId4"/>
              </a:rPr>
              <a:t>https://build-system.fman.io/static/public/files/Qt%20Designer%20Setup.exe</a:t>
            </a:r>
            <a:r>
              <a:rPr lang="en-US" sz="2400">
                <a:latin typeface="Times New Roman" panose="02020603050405020304" pitchFamily="18" charset="0"/>
                <a:cs typeface="Times New Roman" panose="02020603050405020304" pitchFamily="18" charset="0"/>
              </a:rPr>
              <a:t> </a:t>
            </a:r>
          </a:p>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rPr>
              <a:t>Hoặc ở đây:</a:t>
            </a:r>
          </a:p>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hlinkClick r:id="rId5"/>
              </a:rPr>
              <a:t>https://tranduythanh.com/software/QtDesignerSetup.rar</a:t>
            </a:r>
            <a:r>
              <a:rPr lang="en-US" sz="2400">
                <a:latin typeface="Times New Roman" panose="02020603050405020304" pitchFamily="18" charset="0"/>
                <a:cs typeface="Times New Roman" panose="02020603050405020304" pitchFamily="18" charset="0"/>
              </a:rPr>
              <a:t> </a:t>
            </a:r>
          </a:p>
        </p:txBody>
      </p:sp>
      <p:sp>
        <p:nvSpPr>
          <p:cNvPr id="11" name="Rectangle 10"/>
          <p:cNvSpPr/>
          <p:nvPr/>
        </p:nvSpPr>
        <p:spPr>
          <a:xfrm>
            <a:off x="4076290" y="1843024"/>
            <a:ext cx="3618298" cy="461665"/>
          </a:xfrm>
          <a:prstGeom prst="rect">
            <a:avLst/>
          </a:prstGeom>
          <a:solidFill>
            <a:srgbClr val="002060"/>
          </a:solidFill>
        </p:spPr>
        <p:txBody>
          <a:bodyPr wrap="none">
            <a:spAutoFit/>
          </a:bodyPr>
          <a:lstStyle/>
          <a:p>
            <a:r>
              <a:rPr lang="en-US" sz="2400">
                <a:solidFill>
                  <a:schemeClr val="bg1"/>
                </a:solidFill>
                <a:latin typeface="Times New Roman" panose="02020603050405020304" pitchFamily="18" charset="0"/>
                <a:cs typeface="Times New Roman" panose="02020603050405020304" pitchFamily="18" charset="0"/>
              </a:rPr>
              <a:t>python -m pip install PyQt6</a:t>
            </a:r>
          </a:p>
        </p:txBody>
      </p:sp>
    </p:spTree>
    <p:extLst>
      <p:ext uri="{BB962C8B-B14F-4D97-AF65-F5344CB8AC3E}">
        <p14:creationId xmlns:p14="http://schemas.microsoft.com/office/powerpoint/2010/main" val="38501861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148ACA65-8FA3-710F-C66F-9F30C2CBF594}"/>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22ED828-8373-A32C-87AD-4989E13D50A7}"/>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235CBB58-1F82-B021-DC2E-C74A2DDE921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grpSp>
        <p:nvGrpSpPr>
          <p:cNvPr id="2" name="Group 1">
            <a:extLst>
              <a:ext uri="{FF2B5EF4-FFF2-40B4-BE49-F238E27FC236}">
                <a16:creationId xmlns:a16="http://schemas.microsoft.com/office/drawing/2014/main" id="{2C27E905-239E-A6F9-B6DE-50B8EE38FAF0}"/>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5BAF8FC1-A634-BE92-B919-73758819A808}"/>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5.2.2. Xử lý Signals và Slots</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7A17234A-D739-8277-6624-BD398B9415E7}"/>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C1C6CB7-1002-1D6A-6AE9-D447E115B02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36C4E76-5407-266F-1A58-8FB5729C2A4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B65B6D7-5C12-3703-F6AF-D3B20A2A77A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80910" y="971788"/>
            <a:ext cx="11299610" cy="461665"/>
          </a:xfrm>
          <a:prstGeom prst="rect">
            <a:avLst/>
          </a:prstGeom>
        </p:spPr>
        <p:txBody>
          <a:bodyPr wrap="square">
            <a:spAutoFit/>
          </a:bodyPr>
          <a:lstStyle/>
          <a:p>
            <a:pPr>
              <a:buFont typeface="Arial" panose="020B0604020202020204" pitchFamily="34" charset="0"/>
              <a:buChar char="•"/>
            </a:pPr>
            <a:r>
              <a:rPr lang="en-US" sz="2400">
                <a:solidFill>
                  <a:srgbClr val="1A1A1A"/>
                </a:solidFill>
                <a:latin typeface="Times New Roman" panose="02020603050405020304" pitchFamily="18" charset="0"/>
                <a:cs typeface="Times New Roman" panose="02020603050405020304" pitchFamily="18" charset="0"/>
              </a:rPr>
              <a:t>Mục &lt;Receiver&gt; là chọn control </a:t>
            </a:r>
            <a:r>
              <a:rPr lang="en-US" sz="2400" b="1">
                <a:solidFill>
                  <a:srgbClr val="1A1A1A"/>
                </a:solidFill>
                <a:latin typeface="Times New Roman" panose="02020603050405020304" pitchFamily="18" charset="0"/>
                <a:cs typeface="Times New Roman" panose="02020603050405020304" pitchFamily="18" charset="0"/>
              </a:rPr>
              <a:t>labelName</a:t>
            </a:r>
            <a:r>
              <a:rPr lang="en-US" sz="2400">
                <a:solidFill>
                  <a:srgbClr val="1A1A1A"/>
                </a:solidFill>
                <a:latin typeface="Times New Roman" panose="02020603050405020304" pitchFamily="18" charset="0"/>
                <a:cs typeface="Times New Roman" panose="02020603050405020304" pitchFamily="18" charset="0"/>
              </a:rPr>
              <a:t> nào để nhận Signal.</a:t>
            </a:r>
            <a:endParaRPr lang="en-US" sz="2400">
              <a:latin typeface="Times New Roman" panose="02020603050405020304" pitchFamily="18" charset="0"/>
              <a:cs typeface="Times New Roman" panose="02020603050405020304" pitchFamily="18" charset="0"/>
            </a:endParaRPr>
          </a:p>
        </p:txBody>
      </p:sp>
      <p:pic>
        <p:nvPicPr>
          <p:cNvPr id="47106" name="Picture 2" descr="https://tranduythanh.com/wp-content/uploads/2023/09/QtDesigner-67-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5465" y="1485311"/>
            <a:ext cx="7810500" cy="454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5488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148ACA65-8FA3-710F-C66F-9F30C2CBF594}"/>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22ED828-8373-A32C-87AD-4989E13D50A7}"/>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235CBB58-1F82-B021-DC2E-C74A2DDE921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grpSp>
        <p:nvGrpSpPr>
          <p:cNvPr id="2" name="Group 1">
            <a:extLst>
              <a:ext uri="{FF2B5EF4-FFF2-40B4-BE49-F238E27FC236}">
                <a16:creationId xmlns:a16="http://schemas.microsoft.com/office/drawing/2014/main" id="{2C27E905-239E-A6F9-B6DE-50B8EE38FAF0}"/>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5BAF8FC1-A634-BE92-B919-73758819A808}"/>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5.2.2. Xử lý Signals và Slots</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7A17234A-D739-8277-6624-BD398B9415E7}"/>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C1C6CB7-1002-1D6A-6AE9-D447E115B02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36C4E76-5407-266F-1A58-8FB5729C2A4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B65B6D7-5C12-3703-F6AF-D3B20A2A77A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502810" y="987028"/>
            <a:ext cx="11178650" cy="461665"/>
          </a:xfrm>
          <a:prstGeom prst="rect">
            <a:avLst/>
          </a:prstGeom>
        </p:spPr>
        <p:txBody>
          <a:bodyPr wrap="square">
            <a:spAutoFit/>
          </a:bodyPr>
          <a:lstStyle/>
          <a:p>
            <a:pPr>
              <a:buFont typeface="Arial" panose="020B0604020202020204" pitchFamily="34" charset="0"/>
              <a:buChar char="•"/>
            </a:pPr>
            <a:r>
              <a:rPr lang="en-US" sz="2400">
                <a:solidFill>
                  <a:srgbClr val="1A1A1A"/>
                </a:solidFill>
                <a:latin typeface="Times New Roman" panose="02020603050405020304" pitchFamily="18" charset="0"/>
                <a:cs typeface="Times New Roman" panose="02020603050405020304" pitchFamily="18" charset="0"/>
              </a:rPr>
              <a:t>Mục &lt;slot&gt; chọn </a:t>
            </a:r>
            <a:r>
              <a:rPr lang="en-US" sz="2400" b="1">
                <a:solidFill>
                  <a:srgbClr val="1A1A1A"/>
                </a:solidFill>
                <a:latin typeface="Times New Roman" panose="02020603050405020304" pitchFamily="18" charset="0"/>
                <a:cs typeface="Times New Roman" panose="02020603050405020304" pitchFamily="18" charset="0"/>
              </a:rPr>
              <a:t>setText(QString)</a:t>
            </a:r>
            <a:endParaRPr lang="en-US" sz="2400">
              <a:latin typeface="Times New Roman" panose="02020603050405020304" pitchFamily="18" charset="0"/>
              <a:cs typeface="Times New Roman" panose="02020603050405020304" pitchFamily="18" charset="0"/>
            </a:endParaRPr>
          </a:p>
        </p:txBody>
      </p:sp>
      <p:pic>
        <p:nvPicPr>
          <p:cNvPr id="48130" name="Picture 2" descr="https://tranduythanh.com/wp-content/uploads/2023/09/QtDesigner-6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675" y="1500551"/>
            <a:ext cx="766762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0498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148ACA65-8FA3-710F-C66F-9F30C2CBF594}"/>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22ED828-8373-A32C-87AD-4989E13D50A7}"/>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235CBB58-1F82-B021-DC2E-C74A2DDE921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grpSp>
        <p:nvGrpSpPr>
          <p:cNvPr id="2" name="Group 1">
            <a:extLst>
              <a:ext uri="{FF2B5EF4-FFF2-40B4-BE49-F238E27FC236}">
                <a16:creationId xmlns:a16="http://schemas.microsoft.com/office/drawing/2014/main" id="{2C27E905-239E-A6F9-B6DE-50B8EE38FAF0}"/>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5BAF8FC1-A634-BE92-B919-73758819A808}"/>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5.2.2. Xử lý Signals và Slots</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7A17234A-D739-8277-6624-BD398B9415E7}"/>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C1C6CB7-1002-1D6A-6AE9-D447E115B02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36C4E76-5407-266F-1A58-8FB5729C2A4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B65B6D7-5C12-3703-F6AF-D3B20A2A77A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48732" y="1002268"/>
            <a:ext cx="11507048" cy="1200329"/>
          </a:xfrm>
          <a:prstGeom prst="rect">
            <a:avLst/>
          </a:prstGeom>
        </p:spPr>
        <p:txBody>
          <a:bodyPr wrap="square">
            <a:spAutoFit/>
          </a:bodyPr>
          <a:lstStyle/>
          <a:p>
            <a:r>
              <a:rPr lang="vi-VN" sz="2400" b="1" u="sng">
                <a:solidFill>
                  <a:srgbClr val="1A1A1A"/>
                </a:solidFill>
                <a:latin typeface="+mj-lt"/>
              </a:rPr>
              <a:t>Bước 2:</a:t>
            </a:r>
            <a:r>
              <a:rPr lang="vi-VN" sz="2400">
                <a:solidFill>
                  <a:srgbClr val="1A1A1A"/>
                </a:solidFill>
                <a:latin typeface="+mj-lt"/>
              </a:rPr>
              <a:t> Tạo Signal cho </a:t>
            </a:r>
            <a:r>
              <a:rPr lang="vi-VN" sz="2400" b="1">
                <a:solidFill>
                  <a:srgbClr val="1A1A1A"/>
                </a:solidFill>
                <a:latin typeface="+mj-lt"/>
              </a:rPr>
              <a:t>pushButtonExit</a:t>
            </a:r>
            <a:r>
              <a:rPr lang="vi-VN" sz="2400">
                <a:solidFill>
                  <a:srgbClr val="1A1A1A"/>
                </a:solidFill>
                <a:latin typeface="+mj-lt"/>
              </a:rPr>
              <a:t>, Slot cho MainWindow. Cách nào tương tự như cho QLineEdit và QLabel nên trong bước này chỉ hiển thị kết quả cuối cùng, còn thao tác các bạn lặp lại như hướng dẫn ở trên.</a:t>
            </a:r>
            <a:endParaRPr lang="en-US" sz="2400">
              <a:latin typeface="+mj-lt"/>
            </a:endParaRPr>
          </a:p>
        </p:txBody>
      </p:sp>
      <p:sp>
        <p:nvSpPr>
          <p:cNvPr id="10" name="Rectangle 9"/>
          <p:cNvSpPr/>
          <p:nvPr/>
        </p:nvSpPr>
        <p:spPr>
          <a:xfrm>
            <a:off x="448732" y="2380344"/>
            <a:ext cx="5235788" cy="1569660"/>
          </a:xfrm>
          <a:prstGeom prst="rect">
            <a:avLst/>
          </a:prstGeom>
        </p:spPr>
        <p:txBody>
          <a:bodyPr wrap="square">
            <a:spAutoFit/>
          </a:bodyPr>
          <a:lstStyle/>
          <a:p>
            <a:pPr>
              <a:buFont typeface="Arial" panose="020B0604020202020204" pitchFamily="34" charset="0"/>
              <a:buChar char="•"/>
            </a:pPr>
            <a:r>
              <a:rPr lang="en-US" sz="2400">
                <a:solidFill>
                  <a:srgbClr val="1A1A1A"/>
                </a:solidFill>
                <a:latin typeface="Times New Roman" panose="02020603050405020304" pitchFamily="18" charset="0"/>
                <a:cs typeface="Times New Roman" panose="02020603050405020304" pitchFamily="18" charset="0"/>
              </a:rPr>
              <a:t>Mục &lt;Sender&gt;: Chọn </a:t>
            </a:r>
            <a:r>
              <a:rPr lang="en-US" sz="2400" b="1">
                <a:solidFill>
                  <a:srgbClr val="1A1A1A"/>
                </a:solidFill>
                <a:latin typeface="Times New Roman" panose="02020603050405020304" pitchFamily="18" charset="0"/>
                <a:cs typeface="Times New Roman" panose="02020603050405020304" pitchFamily="18" charset="0"/>
              </a:rPr>
              <a:t>pushButtonExit</a:t>
            </a:r>
            <a:endParaRPr lang="en-US" sz="2400">
              <a:solidFill>
                <a:srgbClr val="1A1A1A"/>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a:solidFill>
                  <a:srgbClr val="1A1A1A"/>
                </a:solidFill>
                <a:latin typeface="Times New Roman" panose="02020603050405020304" pitchFamily="18" charset="0"/>
                <a:cs typeface="Times New Roman" panose="02020603050405020304" pitchFamily="18" charset="0"/>
              </a:rPr>
              <a:t>Mục &lt;Signal&gt;: Chọn </a:t>
            </a:r>
            <a:r>
              <a:rPr lang="en-US" sz="2400" b="1">
                <a:solidFill>
                  <a:srgbClr val="1A1A1A"/>
                </a:solidFill>
                <a:latin typeface="Times New Roman" panose="02020603050405020304" pitchFamily="18" charset="0"/>
                <a:cs typeface="Times New Roman" panose="02020603050405020304" pitchFamily="18" charset="0"/>
              </a:rPr>
              <a:t>clicked()</a:t>
            </a:r>
            <a:endParaRPr lang="en-US" sz="2400">
              <a:solidFill>
                <a:srgbClr val="1A1A1A"/>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a:solidFill>
                  <a:srgbClr val="1A1A1A"/>
                </a:solidFill>
                <a:latin typeface="Times New Roman" panose="02020603050405020304" pitchFamily="18" charset="0"/>
                <a:cs typeface="Times New Roman" panose="02020603050405020304" pitchFamily="18" charset="0"/>
              </a:rPr>
              <a:t>Mục &lt;Receiver&gt;: Chọn </a:t>
            </a:r>
            <a:r>
              <a:rPr lang="en-US" sz="2400" b="1">
                <a:solidFill>
                  <a:srgbClr val="1A1A1A"/>
                </a:solidFill>
                <a:latin typeface="Times New Roman" panose="02020603050405020304" pitchFamily="18" charset="0"/>
                <a:cs typeface="Times New Roman" panose="02020603050405020304" pitchFamily="18" charset="0"/>
              </a:rPr>
              <a:t>MainWindow</a:t>
            </a:r>
            <a:endParaRPr lang="en-US" sz="2400">
              <a:solidFill>
                <a:srgbClr val="1A1A1A"/>
              </a:solidFill>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400">
                <a:solidFill>
                  <a:srgbClr val="1A1A1A"/>
                </a:solidFill>
                <a:latin typeface="Times New Roman" panose="02020603050405020304" pitchFamily="18" charset="0"/>
                <a:cs typeface="Times New Roman" panose="02020603050405020304" pitchFamily="18" charset="0"/>
              </a:rPr>
              <a:t>Mục &lt;Slot&gt;: Chọn close()</a:t>
            </a:r>
          </a:p>
        </p:txBody>
      </p:sp>
      <p:pic>
        <p:nvPicPr>
          <p:cNvPr id="49154" name="Picture 2" descr="https://tranduythanh.com/wp-content/uploads/2023/09/QtDesigner-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988" y="1981617"/>
            <a:ext cx="6290792" cy="3791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1826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478676E-FFEA-05B0-B338-D9C21D3C8F14}"/>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7F54ABF5-8F21-6B93-000B-A8919083BA99}"/>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5DF4137D-478D-FCD8-C55C-F826AD32962F}"/>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grpSp>
        <p:nvGrpSpPr>
          <p:cNvPr id="2" name="Group 1">
            <a:extLst>
              <a:ext uri="{FF2B5EF4-FFF2-40B4-BE49-F238E27FC236}">
                <a16:creationId xmlns:a16="http://schemas.microsoft.com/office/drawing/2014/main" id="{E70D8DA8-7BFB-D64C-5064-058B9385AC04}"/>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679057F6-07BF-5CE3-4A2B-8CD82E8DFE35}"/>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5.2.3. </a:t>
              </a:r>
              <a:r>
                <a:rPr lang="en-US" sz="2800">
                  <a:latin typeface="Cambria" panose="02040503050406030204" pitchFamily="18" charset="0"/>
                </a:rPr>
                <a:t>K</a:t>
              </a:r>
              <a:r>
                <a:rPr lang="vi-VN" sz="2800">
                  <a:latin typeface="Cambria" panose="02040503050406030204" pitchFamily="18" charset="0"/>
                </a:rPr>
                <a:t>ỹ thuật kế thừa để tùy chỉnh Signals</a:t>
              </a:r>
            </a:p>
          </p:txBody>
        </p:sp>
        <p:grpSp>
          <p:nvGrpSpPr>
            <p:cNvPr id="4" name="Group 17">
              <a:extLst>
                <a:ext uri="{FF2B5EF4-FFF2-40B4-BE49-F238E27FC236}">
                  <a16:creationId xmlns:a16="http://schemas.microsoft.com/office/drawing/2014/main" id="{EA0A69BE-24C5-D34C-2EC8-2B6EA369BA1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25AFF4F4-A2F0-0119-E57A-CB556B80A6D6}"/>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33A345C-E184-2E7A-FE7F-C042CD650A9E}"/>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F1157F2-29DD-C79F-8F49-A993B51B0002}"/>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80910" y="930563"/>
            <a:ext cx="11299610" cy="1938992"/>
          </a:xfrm>
          <a:prstGeom prst="rect">
            <a:avLst/>
          </a:prstGeom>
        </p:spPr>
        <p:txBody>
          <a:bodyPr wrap="square">
            <a:spAutoFit/>
          </a:bodyPr>
          <a:lstStyle/>
          <a:p>
            <a:pPr algn="just"/>
            <a:r>
              <a:rPr lang="vi-VN" sz="2400">
                <a:solidFill>
                  <a:srgbClr val="1A1A1A"/>
                </a:solidFill>
                <a:latin typeface="+mj-lt"/>
              </a:rPr>
              <a:t>Ta có thể thiết kế giao diện bằng Qt Designer (kéo thả – Design time) hoặc bằng coding PyQt6 – Python (Run time). Đồng thời ta cũng có thể viết các kỹ thuật kế thừa từ lớp giao diện được Generate để tách lập hoàn toàn giao diện với xử lý mã lệnh cho các tác vụ trong tương lai, và khi giao diện thay đổi mà Generate lại thì các mã lệnh xử lý mà ta mới bổ sung vẫn không bị ảnh hưởng.</a:t>
            </a:r>
            <a:endParaRPr lang="en-US" sz="2400">
              <a:latin typeface="+mj-lt"/>
            </a:endParaRPr>
          </a:p>
        </p:txBody>
      </p:sp>
      <p:sp>
        <p:nvSpPr>
          <p:cNvPr id="10" name="Rectangle 9"/>
          <p:cNvSpPr/>
          <p:nvPr/>
        </p:nvSpPr>
        <p:spPr>
          <a:xfrm>
            <a:off x="613835" y="2921413"/>
            <a:ext cx="11033760" cy="3046988"/>
          </a:xfrm>
          <a:prstGeom prst="rect">
            <a:avLst/>
          </a:prstGeom>
        </p:spPr>
        <p:txBody>
          <a:bodyPr wrap="square">
            <a:spAutoFit/>
          </a:bodyPr>
          <a:lstStyle/>
          <a:p>
            <a:r>
              <a:rPr lang="en-US" sz="2400" b="1" u="sng">
                <a:latin typeface="Times New Roman" panose="02020603050405020304" pitchFamily="18" charset="0"/>
                <a:cs typeface="Times New Roman" panose="02020603050405020304" pitchFamily="18" charset="0"/>
              </a:rPr>
              <a:t>Hướng dẫn chi tiết 1:</a:t>
            </a:r>
          </a:p>
          <a:p>
            <a:r>
              <a:rPr lang="en-US" sz="2400">
                <a:latin typeface="Times New Roman" panose="02020603050405020304" pitchFamily="18" charset="0"/>
                <a:cs typeface="Times New Roman" panose="02020603050405020304" pitchFamily="18" charset="0"/>
                <a:hlinkClick r:id="rId3"/>
              </a:rPr>
              <a:t>https://tranduythanh.com/2023/09/29/bai-5-qmainwindow-va-ky-thuat-ke-thua-de-tuy-chinh-signals-slots-trong-pyqt6-va-qt-designer/</a:t>
            </a:r>
            <a:endParaRPr lang="en-US" sz="2400">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a:p>
            <a:r>
              <a:rPr lang="en-US" sz="2400" b="1" u="sng">
                <a:latin typeface="Times New Roman" panose="02020603050405020304" pitchFamily="18" charset="0"/>
                <a:cs typeface="Times New Roman" panose="02020603050405020304" pitchFamily="18" charset="0"/>
              </a:rPr>
              <a:t>Hướng dẫn chi tiết 2:</a:t>
            </a:r>
          </a:p>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hlinkClick r:id="rId4"/>
              </a:rPr>
              <a:t>https://tranduythanh.com/2023/10/01/bai-6-qmainwindow-va-ky-thuat-ke-thua-de-tuy-chinh-signals-slots-trong-pyqt6-va-qt-designer-p2/</a:t>
            </a:r>
            <a:r>
              <a:rPr lang="en-US" sz="24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42064861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4FFC81AD-42E6-83BB-0A1C-DD3AE6748C05}"/>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AA053F39-7E75-CB2F-04B2-CA3742750A51}"/>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45C60191-CAC3-D81C-09DE-E3D9DC1D87D9}"/>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grpSp>
        <p:nvGrpSpPr>
          <p:cNvPr id="2" name="Group 1">
            <a:extLst>
              <a:ext uri="{FF2B5EF4-FFF2-40B4-BE49-F238E27FC236}">
                <a16:creationId xmlns:a16="http://schemas.microsoft.com/office/drawing/2014/main" id="{2F31FD55-FEC3-21D7-FBC8-C4AA95C7A8FF}"/>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0B452215-B09F-3918-D91F-79DC33AD02D2}"/>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5.3. Layout Management</a:t>
              </a:r>
            </a:p>
          </p:txBody>
        </p:sp>
        <p:grpSp>
          <p:nvGrpSpPr>
            <p:cNvPr id="4" name="Group 17">
              <a:extLst>
                <a:ext uri="{FF2B5EF4-FFF2-40B4-BE49-F238E27FC236}">
                  <a16:creationId xmlns:a16="http://schemas.microsoft.com/office/drawing/2014/main" id="{BD96D353-1A76-2BB5-7505-9D0DB4FD5BB3}"/>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9187FE8-9B0B-904E-650C-B3F2FE72579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1764CDF1-BCDA-E237-5828-09DE4A6A447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E8F40F39-EF05-EC31-21FD-B7FF8FC0A9EE}"/>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80910" y="1005721"/>
            <a:ext cx="11324168" cy="2308324"/>
          </a:xfrm>
          <a:prstGeom prst="rect">
            <a:avLst/>
          </a:prstGeom>
        </p:spPr>
        <p:txBody>
          <a:bodyPr wrap="square">
            <a:spAutoFit/>
          </a:bodyPr>
          <a:lstStyle/>
          <a:p>
            <a:pPr algn="just"/>
            <a:r>
              <a:rPr lang="vi-VN" sz="2400">
                <a:solidFill>
                  <a:srgbClr val="1A1A1A"/>
                </a:solidFill>
                <a:latin typeface="+mj-lt"/>
              </a:rPr>
              <a:t>PyQt cũng tương tự như các nền tảng khác, nó cung cấp một số layout management để giúp ta có thể thêm nhiều control/Widget và bố cục giao diện một cách dễ dàng hơn:</a:t>
            </a:r>
          </a:p>
          <a:p>
            <a:pPr algn="just">
              <a:buFont typeface="Arial" panose="020B0604020202020204" pitchFamily="34" charset="0"/>
              <a:buChar char="•"/>
            </a:pPr>
            <a:r>
              <a:rPr lang="vi-VN" sz="2400">
                <a:solidFill>
                  <a:srgbClr val="1A1A1A"/>
                </a:solidFill>
                <a:latin typeface="+mj-lt"/>
              </a:rPr>
              <a:t>QVBoxLayout (sắp xếp các control/Widget theo chiều đứng)</a:t>
            </a:r>
          </a:p>
          <a:p>
            <a:pPr algn="just">
              <a:buFont typeface="Arial" panose="020B0604020202020204" pitchFamily="34" charset="0"/>
              <a:buChar char="•"/>
            </a:pPr>
            <a:r>
              <a:rPr lang="vi-VN" sz="2400">
                <a:solidFill>
                  <a:srgbClr val="1A1A1A"/>
                </a:solidFill>
                <a:latin typeface="+mj-lt"/>
              </a:rPr>
              <a:t>QHBoxLayout(sắp xếp các control/Widget theo chiều ngang)</a:t>
            </a:r>
          </a:p>
          <a:p>
            <a:pPr algn="just">
              <a:buFont typeface="Arial" panose="020B0604020202020204" pitchFamily="34" charset="0"/>
              <a:buChar char="•"/>
            </a:pPr>
            <a:r>
              <a:rPr lang="vi-VN" sz="2400">
                <a:solidFill>
                  <a:srgbClr val="1A1A1A"/>
                </a:solidFill>
                <a:latin typeface="+mj-lt"/>
              </a:rPr>
              <a:t>QGridLayout (sắp xếp các control/Widget theo dòng và cột)</a:t>
            </a:r>
          </a:p>
          <a:p>
            <a:pPr algn="just">
              <a:buFont typeface="Arial" panose="020B0604020202020204" pitchFamily="34" charset="0"/>
              <a:buChar char="•"/>
            </a:pPr>
            <a:r>
              <a:rPr lang="vi-VN" sz="2400">
                <a:solidFill>
                  <a:srgbClr val="1A1A1A"/>
                </a:solidFill>
                <a:latin typeface="+mj-lt"/>
              </a:rPr>
              <a:t>QFormLayout (sắp xếp các control/Widget theo dạng Data-Entry)</a:t>
            </a:r>
          </a:p>
        </p:txBody>
      </p:sp>
    </p:spTree>
    <p:extLst>
      <p:ext uri="{BB962C8B-B14F-4D97-AF65-F5344CB8AC3E}">
        <p14:creationId xmlns:p14="http://schemas.microsoft.com/office/powerpoint/2010/main" val="21446245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792A5AD0-9E14-3266-F8BA-C8151A4AF9CD}"/>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C58D40F1-F46C-8BDA-D778-7CBAA3979319}"/>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4BC1A806-1E94-62F7-5FF0-4C08FDECF527}"/>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grpSp>
        <p:nvGrpSpPr>
          <p:cNvPr id="2" name="Group 1">
            <a:extLst>
              <a:ext uri="{FF2B5EF4-FFF2-40B4-BE49-F238E27FC236}">
                <a16:creationId xmlns:a16="http://schemas.microsoft.com/office/drawing/2014/main" id="{6AB65C65-3F5B-D55B-A5CD-CD5770F69D21}"/>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795CAF1D-2BB0-3274-0ECB-7D0F0322C1F9}"/>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5.3.1. QVBoxLayout</a:t>
              </a:r>
            </a:p>
          </p:txBody>
        </p:sp>
        <p:grpSp>
          <p:nvGrpSpPr>
            <p:cNvPr id="4" name="Group 17">
              <a:extLst>
                <a:ext uri="{FF2B5EF4-FFF2-40B4-BE49-F238E27FC236}">
                  <a16:creationId xmlns:a16="http://schemas.microsoft.com/office/drawing/2014/main" id="{E05CFCA9-7F56-44CA-6D52-174BA3182BD0}"/>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856AB64-A434-9E81-BC5C-9AB766EA4237}"/>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F2BE3E78-5C34-C11E-FAEA-99C52E1E39D8}"/>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3D5D868-CEC3-1021-F187-0993C4141085}"/>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50178" name="Picture 2" descr="https://tranduythanh.com/wp-content/uploads/2023/10/QtDesigner-94-1024x67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810" y="1130401"/>
            <a:ext cx="5059124" cy="3310170"/>
          </a:xfrm>
          <a:prstGeom prst="rect">
            <a:avLst/>
          </a:prstGeom>
          <a:noFill/>
          <a:extLst>
            <a:ext uri="{909E8E84-426E-40DD-AFC4-6F175D3DCCD1}">
              <a14:hiddenFill xmlns:a14="http://schemas.microsoft.com/office/drawing/2010/main">
                <a:solidFill>
                  <a:srgbClr val="FFFFFF"/>
                </a:solidFill>
              </a14:hiddenFill>
            </a:ext>
          </a:extLst>
        </p:spPr>
      </p:pic>
      <p:pic>
        <p:nvPicPr>
          <p:cNvPr id="50180" name="Picture 4" descr="https://tranduythanh.com/wp-content/uploads/2023/10/QtDesigner-99-1024x52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7880" y="1296151"/>
            <a:ext cx="6086740" cy="314442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80910" y="4966778"/>
            <a:ext cx="11421530" cy="1200329"/>
          </a:xfrm>
          <a:prstGeom prst="rect">
            <a:avLst/>
          </a:prstGeom>
        </p:spPr>
        <p:txBody>
          <a:bodyPr wrap="square">
            <a:spAutoFit/>
          </a:bodyPr>
          <a:lstStyle/>
          <a:p>
            <a:r>
              <a:rPr lang="en-US" sz="2400" b="1" u="sng">
                <a:latin typeface="Times New Roman" panose="02020603050405020304" pitchFamily="18" charset="0"/>
                <a:cs typeface="Times New Roman" panose="02020603050405020304" pitchFamily="18" charset="0"/>
              </a:rPr>
              <a:t>Hướng dẫn chi tiết QVBoxLayout:</a:t>
            </a:r>
          </a:p>
          <a:p>
            <a:endParaRPr lang="en-US" sz="2400">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hlinkClick r:id="rId5"/>
              </a:rPr>
              <a:t>https://tranduythanh.com/2023/10/17/bai-7-qvboxlayout-layout-management/</a:t>
            </a:r>
            <a:r>
              <a:rPr lang="en-US" sz="24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562921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1D0A1DD2-D2D6-453A-3AD4-C1052ACFBEAD}"/>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00B8A9E3-8FED-BDCE-0CCC-3564CB13E0DC}"/>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ED4D55AC-B910-6D1C-0050-0E48CB1BF25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56</a:t>
            </a:fld>
            <a:endParaRPr/>
          </a:p>
        </p:txBody>
      </p:sp>
      <p:grpSp>
        <p:nvGrpSpPr>
          <p:cNvPr id="2" name="Group 1">
            <a:extLst>
              <a:ext uri="{FF2B5EF4-FFF2-40B4-BE49-F238E27FC236}">
                <a16:creationId xmlns:a16="http://schemas.microsoft.com/office/drawing/2014/main" id="{347F494E-28C7-E45B-B52F-E44C36C1FB91}"/>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80A5F1EF-7EC2-CF6E-5C00-DA60B0B05DB1}"/>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5.3.2. QHBoxLayout</a:t>
              </a:r>
            </a:p>
          </p:txBody>
        </p:sp>
        <p:grpSp>
          <p:nvGrpSpPr>
            <p:cNvPr id="4" name="Group 17">
              <a:extLst>
                <a:ext uri="{FF2B5EF4-FFF2-40B4-BE49-F238E27FC236}">
                  <a16:creationId xmlns:a16="http://schemas.microsoft.com/office/drawing/2014/main" id="{518F22DA-659B-C3E2-0D39-8A771639FD2F}"/>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FBA81E4E-A3F7-53C9-618F-DB5F94AF361E}"/>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0E30D8BB-ECE1-3443-822D-5C1943C1D0E6}"/>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36D68C0E-B4D7-9318-5EC7-00E34C61D6CE}"/>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51202" name="Picture 2" descr="https://tranduythanh.com/wp-content/uploads/2023/10/QtDesigner-108-1024x49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90" y="1045323"/>
            <a:ext cx="5152074" cy="2505598"/>
          </a:xfrm>
          <a:prstGeom prst="rect">
            <a:avLst/>
          </a:prstGeom>
          <a:noFill/>
          <a:extLst>
            <a:ext uri="{909E8E84-426E-40DD-AFC4-6F175D3DCCD1}">
              <a14:hiddenFill xmlns:a14="http://schemas.microsoft.com/office/drawing/2010/main">
                <a:solidFill>
                  <a:srgbClr val="FFFFFF"/>
                </a:solidFill>
              </a14:hiddenFill>
            </a:ext>
          </a:extLst>
        </p:spPr>
      </p:pic>
      <p:pic>
        <p:nvPicPr>
          <p:cNvPr id="51204" name="Picture 4" descr="https://tranduythanh.com/wp-content/uploads/2023/10/QtDesigner-109-1024x40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7879" y="1105036"/>
            <a:ext cx="6016795" cy="236206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480910" y="4707698"/>
            <a:ext cx="11421530" cy="1200329"/>
          </a:xfrm>
          <a:prstGeom prst="rect">
            <a:avLst/>
          </a:prstGeom>
        </p:spPr>
        <p:txBody>
          <a:bodyPr wrap="square">
            <a:spAutoFit/>
          </a:bodyPr>
          <a:lstStyle/>
          <a:p>
            <a:r>
              <a:rPr lang="en-US" sz="2400" b="1" u="sng">
                <a:latin typeface="Times New Roman" panose="02020603050405020304" pitchFamily="18" charset="0"/>
                <a:cs typeface="Times New Roman" panose="02020603050405020304" pitchFamily="18" charset="0"/>
              </a:rPr>
              <a:t>Hướng dẫn chi tiết QHBoxLayout:</a:t>
            </a:r>
          </a:p>
          <a:p>
            <a:endParaRPr lang="en-US" sz="2400" b="1" u="sng">
              <a:latin typeface="Times New Roman" panose="02020603050405020304" pitchFamily="18" charset="0"/>
              <a:cs typeface="Times New Roman" panose="02020603050405020304" pitchFamily="18" charset="0"/>
            </a:endParaRPr>
          </a:p>
          <a:p>
            <a:r>
              <a:rPr lang="en-US" sz="2400">
                <a:latin typeface="Times New Roman" panose="02020603050405020304" pitchFamily="18" charset="0"/>
                <a:cs typeface="Times New Roman" panose="02020603050405020304" pitchFamily="18" charset="0"/>
                <a:hlinkClick r:id="rId5"/>
              </a:rPr>
              <a:t>https://tranduythanh.com/2023/10/17/bai-8-qhboxlayout-layout-management/</a:t>
            </a:r>
            <a:r>
              <a:rPr lang="en-US" sz="24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03842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2193C5AE-1D08-C92D-8ACF-FC6451493D5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AD974CFE-4AF4-D665-FC26-33F64EF3E2F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699BAAB-4E08-4FA1-DC2F-63C39978518E}"/>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57</a:t>
            </a:fld>
            <a:endParaRPr/>
          </a:p>
        </p:txBody>
      </p:sp>
      <p:grpSp>
        <p:nvGrpSpPr>
          <p:cNvPr id="2" name="Group 1">
            <a:extLst>
              <a:ext uri="{FF2B5EF4-FFF2-40B4-BE49-F238E27FC236}">
                <a16:creationId xmlns:a16="http://schemas.microsoft.com/office/drawing/2014/main" id="{438EF6B3-8035-6388-6420-9A1BA462D30B}"/>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6351F2D0-3113-88A9-C0EA-FB75A8437739}"/>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5.3.3. QGridLayout</a:t>
              </a:r>
            </a:p>
          </p:txBody>
        </p:sp>
        <p:grpSp>
          <p:nvGrpSpPr>
            <p:cNvPr id="4" name="Group 17">
              <a:extLst>
                <a:ext uri="{FF2B5EF4-FFF2-40B4-BE49-F238E27FC236}">
                  <a16:creationId xmlns:a16="http://schemas.microsoft.com/office/drawing/2014/main" id="{C8818EAF-A21A-3C9F-73BB-6E39456CE576}"/>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E4820216-8014-1F26-1391-C242380AF1F6}"/>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D5B5373A-7743-235B-FB79-ABAF44126EB1}"/>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B525610-D25B-3E78-3805-7A569AA2967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48732" y="934730"/>
            <a:ext cx="11324168" cy="830997"/>
          </a:xfrm>
          <a:prstGeom prst="rect">
            <a:avLst/>
          </a:prstGeom>
        </p:spPr>
        <p:txBody>
          <a:bodyPr wrap="square">
            <a:spAutoFit/>
          </a:bodyPr>
          <a:lstStyle/>
          <a:p>
            <a:pPr algn="just"/>
            <a:r>
              <a:rPr lang="en-US" sz="2400">
                <a:solidFill>
                  <a:srgbClr val="1A1A1A"/>
                </a:solidFill>
                <a:latin typeface="Times New Roman" panose="02020603050405020304" pitchFamily="18" charset="0"/>
                <a:cs typeface="Times New Roman" panose="02020603050405020304" pitchFamily="18" charset="0"/>
              </a:rPr>
              <a:t>Có nhiều giao diện chúng ta phải bố cục theo dạng dòng và cột (Grid). PyQt6 cung cấp GridLayout để chúng ta thực hiện điều này.</a:t>
            </a:r>
            <a:endParaRPr lang="en-US" sz="2400">
              <a:latin typeface="Times New Roman" panose="02020603050405020304" pitchFamily="18" charset="0"/>
              <a:cs typeface="Times New Roman" panose="02020603050405020304" pitchFamily="18" charset="0"/>
            </a:endParaRPr>
          </a:p>
        </p:txBody>
      </p:sp>
      <p:pic>
        <p:nvPicPr>
          <p:cNvPr id="52226" name="Picture 2" descr="https://tranduythanh.com/wp-content/uploads/2023/11/QtDesigner-137-1024x93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6639" y="1342934"/>
            <a:ext cx="5901055" cy="5399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84700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2193C5AE-1D08-C92D-8ACF-FC6451493D5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AD974CFE-4AF4-D665-FC26-33F64EF3E2F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699BAAB-4E08-4FA1-DC2F-63C39978518E}"/>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endParaRPr/>
          </a:p>
        </p:txBody>
      </p:sp>
      <p:grpSp>
        <p:nvGrpSpPr>
          <p:cNvPr id="2" name="Group 1">
            <a:extLst>
              <a:ext uri="{FF2B5EF4-FFF2-40B4-BE49-F238E27FC236}">
                <a16:creationId xmlns:a16="http://schemas.microsoft.com/office/drawing/2014/main" id="{438EF6B3-8035-6388-6420-9A1BA462D30B}"/>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6351F2D0-3113-88A9-C0EA-FB75A8437739}"/>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5.3.3. QGridLayout</a:t>
              </a:r>
            </a:p>
          </p:txBody>
        </p:sp>
        <p:grpSp>
          <p:nvGrpSpPr>
            <p:cNvPr id="4" name="Group 17">
              <a:extLst>
                <a:ext uri="{FF2B5EF4-FFF2-40B4-BE49-F238E27FC236}">
                  <a16:creationId xmlns:a16="http://schemas.microsoft.com/office/drawing/2014/main" id="{C8818EAF-A21A-3C9F-73BB-6E39456CE576}"/>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E4820216-8014-1F26-1391-C242380AF1F6}"/>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D5B5373A-7743-235B-FB79-ABAF44126EB1}"/>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B525610-D25B-3E78-3805-7A569AA2967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53250" name="Picture 2" descr="https://tranduythanh.com/wp-content/uploads/2023/11/QtDesigner-138-1024x66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019" y="821802"/>
            <a:ext cx="7154441" cy="464619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p:cNvSpPr/>
          <p:nvPr/>
        </p:nvSpPr>
        <p:spPr>
          <a:xfrm>
            <a:off x="770470" y="5546507"/>
            <a:ext cx="10545230" cy="830997"/>
          </a:xfrm>
          <a:prstGeom prst="rect">
            <a:avLst/>
          </a:prstGeom>
        </p:spPr>
        <p:txBody>
          <a:bodyPr wrap="square">
            <a:spAutoFit/>
          </a:bodyPr>
          <a:lstStyle/>
          <a:p>
            <a:r>
              <a:rPr lang="en-US" sz="2400" b="1" u="sng">
                <a:latin typeface="Times New Roman" panose="02020603050405020304" pitchFamily="18" charset="0"/>
                <a:cs typeface="Times New Roman" panose="02020603050405020304" pitchFamily="18" charset="0"/>
              </a:rPr>
              <a:t>Hướng dẫn chi tiết QGridLayout:</a:t>
            </a:r>
          </a:p>
          <a:p>
            <a:r>
              <a:rPr lang="en-US" sz="2400">
                <a:latin typeface="Times New Roman" panose="02020603050405020304" pitchFamily="18" charset="0"/>
                <a:cs typeface="Times New Roman" panose="02020603050405020304" pitchFamily="18" charset="0"/>
                <a:hlinkClick r:id="rId4"/>
              </a:rPr>
              <a:t>https://tranduythanh.com/2023/11/04/bai-9-gridlayout-layout-management/</a:t>
            </a:r>
            <a:r>
              <a:rPr lang="en-US" sz="24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8973756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D8C4A6F3-BEDE-E371-6C6F-DA21C68B2259}"/>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2DC926A4-5753-B52E-2A0C-5663525EAA77}"/>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7824E3F9-11BC-E1DF-F862-14F375B1646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59</a:t>
            </a:fld>
            <a:endParaRPr/>
          </a:p>
        </p:txBody>
      </p:sp>
      <p:grpSp>
        <p:nvGrpSpPr>
          <p:cNvPr id="2" name="Group 1">
            <a:extLst>
              <a:ext uri="{FF2B5EF4-FFF2-40B4-BE49-F238E27FC236}">
                <a16:creationId xmlns:a16="http://schemas.microsoft.com/office/drawing/2014/main" id="{78CF2F6A-728A-36CB-942D-7AE03BE87A32}"/>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81416972-9754-896F-30FE-FD62504D8F86}"/>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5.3.4. QFormLayout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5049A175-6C52-6617-8174-3627C5B30B34}"/>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97AAD23-86E0-FF9A-449A-AB4E9CF0FF47}"/>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217FCBA9-5670-3143-CC63-D8FA2BDBD87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0E313AA8-3BED-110E-56FA-CE4957F544EE}"/>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48732" y="963127"/>
            <a:ext cx="11270828" cy="1569660"/>
          </a:xfrm>
          <a:prstGeom prst="rect">
            <a:avLst/>
          </a:prstGeom>
        </p:spPr>
        <p:txBody>
          <a:bodyPr wrap="square">
            <a:spAutoFit/>
          </a:bodyPr>
          <a:lstStyle/>
          <a:p>
            <a:pPr algn="just"/>
            <a:r>
              <a:rPr lang="vi-VN" sz="2400">
                <a:solidFill>
                  <a:srgbClr val="1A1A1A"/>
                </a:solidFill>
                <a:latin typeface="+mj-lt"/>
              </a:rPr>
              <a:t>QFormLayout </a:t>
            </a:r>
            <a:r>
              <a:rPr lang="en-US" sz="2400">
                <a:solidFill>
                  <a:srgbClr val="1A1A1A"/>
                </a:solidFill>
                <a:latin typeface="+mj-lt"/>
              </a:rPr>
              <a:t>dùng </a:t>
            </a:r>
            <a:r>
              <a:rPr lang="vi-VN" sz="2400">
                <a:solidFill>
                  <a:srgbClr val="1A1A1A"/>
                </a:solidFill>
                <a:latin typeface="+mj-lt"/>
              </a:rPr>
              <a:t>để sắp xếp các Widget theo dạng Data- Entry, nghĩa là khi thiết kế giao diện ta muốn vừa có label vừa có nhập liệu ví dụ như thiết kế màn hình đăng nhập, thiết kế màn hình đăng ký….Thì mỗi một dòng tạo ra nó tự động có 2 cột, cột 1 là label, cột 2 là ô nhập liệu.</a:t>
            </a:r>
            <a:endParaRPr lang="en-US" sz="2400">
              <a:latin typeface="+mj-lt"/>
            </a:endParaRPr>
          </a:p>
        </p:txBody>
      </p:sp>
      <p:pic>
        <p:nvPicPr>
          <p:cNvPr id="54274" name="Picture 2" descr="https://tranduythanh.com/wp-content/uploads/2023/11/QtDesigner-153-1024x7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8960" y="2225651"/>
            <a:ext cx="4575174" cy="3221388"/>
          </a:xfrm>
          <a:prstGeom prst="rect">
            <a:avLst/>
          </a:prstGeom>
          <a:noFill/>
          <a:extLst>
            <a:ext uri="{909E8E84-426E-40DD-AFC4-6F175D3DCCD1}">
              <a14:hiddenFill xmlns:a14="http://schemas.microsoft.com/office/drawing/2010/main">
                <a:solidFill>
                  <a:srgbClr val="FFFFFF"/>
                </a:solidFill>
              </a14:hiddenFill>
            </a:ext>
          </a:extLst>
        </p:spPr>
      </p:pic>
      <p:pic>
        <p:nvPicPr>
          <p:cNvPr id="54276" name="Picture 4" descr="https://tranduythanh.com/wp-content/uploads/2023/11/QtDesigner-152-1024x57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770" y="2584645"/>
            <a:ext cx="5428376" cy="302165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770470" y="5546507"/>
            <a:ext cx="10545230" cy="830997"/>
          </a:xfrm>
          <a:prstGeom prst="rect">
            <a:avLst/>
          </a:prstGeom>
        </p:spPr>
        <p:txBody>
          <a:bodyPr wrap="square">
            <a:spAutoFit/>
          </a:bodyPr>
          <a:lstStyle/>
          <a:p>
            <a:r>
              <a:rPr lang="en-US" sz="2400" b="1" u="sng">
                <a:latin typeface="Times New Roman" panose="02020603050405020304" pitchFamily="18" charset="0"/>
                <a:cs typeface="Times New Roman" panose="02020603050405020304" pitchFamily="18" charset="0"/>
              </a:rPr>
              <a:t>Hướng dẫn chi tiết QFormLayout:</a:t>
            </a:r>
          </a:p>
          <a:p>
            <a:r>
              <a:rPr lang="en-US" sz="2400">
                <a:latin typeface="Times New Roman" panose="02020603050405020304" pitchFamily="18" charset="0"/>
                <a:cs typeface="Times New Roman" panose="02020603050405020304" pitchFamily="18" charset="0"/>
                <a:hlinkClick r:id="rId5"/>
              </a:rPr>
              <a:t>https://tranduythanh.com/2023/11/06/bai-10-qformlayout-layout-management/</a:t>
            </a:r>
            <a:r>
              <a:rPr lang="en-US" sz="24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329685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8F9CD636-84A6-6651-1D28-7177A5FA973C}"/>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0CA8878-1105-9C98-E2C3-C55377A9446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A28C40B-C644-4BE6-3AC0-E9BDC4296F9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2" name="Group 1">
            <a:extLst>
              <a:ext uri="{FF2B5EF4-FFF2-40B4-BE49-F238E27FC236}">
                <a16:creationId xmlns:a16="http://schemas.microsoft.com/office/drawing/2014/main" id="{6488BB67-3E85-75BD-CF23-AF3A1D5DF239}"/>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BEC59EFC-D303-6E9D-1E67-BFB120102C58}"/>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5.1.</a:t>
              </a:r>
              <a:r>
                <a:rPr lang="en-US" sz="2800">
                  <a:latin typeface="Cambria" panose="02040503050406030204" pitchFamily="18" charset="0"/>
                </a:rPr>
                <a:t>1</a:t>
              </a:r>
              <a:r>
                <a:rPr lang="vi-VN" sz="2800">
                  <a:latin typeface="Cambria" panose="02040503050406030204" pitchFamily="18" charset="0"/>
                </a:rPr>
                <a:t>. Cài đặt và sử dụng PyQt6 &amp; Qt Designer</a:t>
              </a:r>
              <a:endParaRPr lang="en-US" sz="2800">
                <a:latin typeface="Cambria" panose="02040503050406030204" pitchFamily="18" charset="0"/>
              </a:endParaRPr>
            </a:p>
          </p:txBody>
        </p:sp>
        <p:grpSp>
          <p:nvGrpSpPr>
            <p:cNvPr id="4" name="Group 17">
              <a:extLst>
                <a:ext uri="{FF2B5EF4-FFF2-40B4-BE49-F238E27FC236}">
                  <a16:creationId xmlns:a16="http://schemas.microsoft.com/office/drawing/2014/main" id="{5FDA10CB-0944-ED5C-D514-E1DEC246C8F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5AE9268-51E1-D6FA-60EA-44DEDE251E1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49D5D78A-302D-2830-877C-56EC04A44C91}"/>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E50B37B9-84DC-637F-C707-7601F0C34F7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p:cNvSpPr/>
          <p:nvPr/>
        </p:nvSpPr>
        <p:spPr>
          <a:xfrm>
            <a:off x="648874" y="884301"/>
            <a:ext cx="11028650" cy="461665"/>
          </a:xfrm>
          <a:prstGeom prst="rect">
            <a:avLst/>
          </a:prstGeom>
        </p:spPr>
        <p:txBody>
          <a:bodyPr wrap="square">
            <a:spAutoFit/>
          </a:bodyPr>
          <a:lstStyle/>
          <a:p>
            <a:r>
              <a:rPr lang="en-US" sz="2400" b="1" u="sng">
                <a:latin typeface="Times New Roman" panose="02020603050405020304" pitchFamily="18" charset="0"/>
                <a:cs typeface="Times New Roman" panose="02020603050405020304" pitchFamily="18" charset="0"/>
              </a:rPr>
              <a:t>Bước 3:</a:t>
            </a:r>
            <a:r>
              <a:rPr lang="en-US" sz="2400" b="1">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Tạo dự án trong Pycharm</a:t>
            </a:r>
          </a:p>
        </p:txBody>
      </p:sp>
      <p:pic>
        <p:nvPicPr>
          <p:cNvPr id="3074" name="Picture 2" descr="https://tranduythanh.com/wp-content/uploads/2023/09/QtDesigner-15-1024x54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399" y="1397824"/>
            <a:ext cx="9000216" cy="4772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7498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98437"/>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Câu hỏi ôn tập</a:t>
              </a: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TextBox 12">
            <a:extLst>
              <a:ext uri="{FF2B5EF4-FFF2-40B4-BE49-F238E27FC236}">
                <a16:creationId xmlns:a16="http://schemas.microsoft.com/office/drawing/2014/main" id="{2FC1FE93-CC5D-19B6-8B19-5376948B9341}"/>
              </a:ext>
            </a:extLst>
          </p:cNvPr>
          <p:cNvSpPr txBox="1"/>
          <p:nvPr/>
        </p:nvSpPr>
        <p:spPr>
          <a:xfrm>
            <a:off x="358272" y="867022"/>
            <a:ext cx="11564547" cy="3970318"/>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vi-VN" sz="2400" b="1" u="sng">
                <a:latin typeface="Times New Roman" panose="02020603050405020304" pitchFamily="18" charset="0"/>
                <a:cs typeface="Times New Roman" panose="02020603050405020304" pitchFamily="18" charset="0"/>
              </a:rPr>
              <a:t>Câu 1:</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Trình bày cách tích hợp Qt Designer và PyUIC vào Pycharm</a:t>
            </a:r>
          </a:p>
          <a:p>
            <a:pPr marL="457200" indent="-457200" algn="just">
              <a:lnSpc>
                <a:spcPct val="150000"/>
              </a:lnSpc>
              <a:buFont typeface="Arial" panose="020B0604020202020204" pitchFamily="34" charset="0"/>
              <a:buChar char="•"/>
            </a:pPr>
            <a:r>
              <a:rPr lang="vi-VN" sz="2400" b="1" u="sng">
                <a:latin typeface="Times New Roman" panose="02020603050405020304" pitchFamily="18" charset="0"/>
                <a:cs typeface="Times New Roman" panose="02020603050405020304" pitchFamily="18" charset="0"/>
              </a:rPr>
              <a:t>Câu </a:t>
            </a:r>
            <a:r>
              <a:rPr lang="en-US" sz="2400" b="1" u="sng">
                <a:latin typeface="Times New Roman" panose="02020603050405020304" pitchFamily="18" charset="0"/>
                <a:cs typeface="Times New Roman" panose="02020603050405020304" pitchFamily="18" charset="0"/>
              </a:rPr>
              <a:t>2</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trình bày các thành phần và chức năng của chúng trong Qt Designer?</a:t>
            </a:r>
            <a:endParaRPr lang="vi-VN" sz="240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a:latin typeface="Times New Roman" panose="02020603050405020304" pitchFamily="18" charset="0"/>
                <a:cs typeface="Times New Roman" panose="02020603050405020304" pitchFamily="18" charset="0"/>
              </a:rPr>
              <a:t>Câu </a:t>
            </a:r>
            <a:r>
              <a:rPr lang="en-US" sz="2400" b="1" u="sng">
                <a:latin typeface="Times New Roman" panose="02020603050405020304" pitchFamily="18" charset="0"/>
                <a:cs typeface="Times New Roman" panose="02020603050405020304" pitchFamily="18" charset="0"/>
              </a:rPr>
              <a:t>3</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Signals và Slots là gì? Cách sử dụng chúng trong Qt Designer?</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a:latin typeface="Times New Roman" panose="02020603050405020304" pitchFamily="18" charset="0"/>
                <a:cs typeface="Times New Roman" panose="02020603050405020304" pitchFamily="18" charset="0"/>
              </a:rPr>
              <a:t>Câu </a:t>
            </a:r>
            <a:r>
              <a:rPr lang="en-US" sz="2400" b="1" u="sng">
                <a:latin typeface="Times New Roman" panose="02020603050405020304" pitchFamily="18" charset="0"/>
                <a:cs typeface="Times New Roman" panose="02020603050405020304" pitchFamily="18" charset="0"/>
              </a:rPr>
              <a:t>4</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Event Loop đóng vai trò gì?</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a:latin typeface="Times New Roman" panose="02020603050405020304" pitchFamily="18" charset="0"/>
                <a:cs typeface="Times New Roman" panose="02020603050405020304" pitchFamily="18" charset="0"/>
              </a:rPr>
              <a:t>Câu </a:t>
            </a:r>
            <a:r>
              <a:rPr lang="en-US" sz="2400" b="1" u="sng">
                <a:latin typeface="Times New Roman" panose="02020603050405020304" pitchFamily="18" charset="0"/>
                <a:cs typeface="Times New Roman" panose="02020603050405020304" pitchFamily="18" charset="0"/>
              </a:rPr>
              <a:t>5</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Tại sao ta nên kế thừa lớp giao diện để xử lý các sự kiện?</a:t>
            </a:r>
            <a:r>
              <a:rPr lang="vi-VN" sz="2400">
                <a:latin typeface="Times New Roman" panose="02020603050405020304" pitchFamily="18" charset="0"/>
                <a:cs typeface="Times New Roman" panose="02020603050405020304" pitchFamily="18" charset="0"/>
              </a:rPr>
              <a:t> </a:t>
            </a:r>
            <a:endParaRPr lang="en-US" sz="240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a:latin typeface="Times New Roman" panose="02020603050405020304" pitchFamily="18" charset="0"/>
                <a:cs typeface="Times New Roman" panose="02020603050405020304" pitchFamily="18" charset="0"/>
              </a:rPr>
              <a:t>Câu </a:t>
            </a:r>
            <a:r>
              <a:rPr lang="en-US" sz="2400" b="1" u="sng">
                <a:latin typeface="Times New Roman" panose="02020603050405020304" pitchFamily="18" charset="0"/>
                <a:cs typeface="Times New Roman" panose="02020603050405020304" pitchFamily="18" charset="0"/>
              </a:rPr>
              <a:t>6</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Trình bày các loại Layout management</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7748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61</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47469"/>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Bài học tiếp theo</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a:extLst>
              <a:ext uri="{FF2B5EF4-FFF2-40B4-BE49-F238E27FC236}">
                <a16:creationId xmlns:a16="http://schemas.microsoft.com/office/drawing/2014/main" id="{60A82686-C648-5F3E-67A5-A79D3042FD96}"/>
              </a:ext>
            </a:extLst>
          </p:cNvPr>
          <p:cNvSpPr/>
          <p:nvPr/>
        </p:nvSpPr>
        <p:spPr>
          <a:xfrm>
            <a:off x="465234" y="859406"/>
            <a:ext cx="11341948" cy="3539430"/>
          </a:xfrm>
          <a:prstGeom prst="rect">
            <a:avLst/>
          </a:prstGeom>
        </p:spPr>
        <p:txBody>
          <a:bodyPr wrap="square">
            <a:spAutoFit/>
          </a:bodyPr>
          <a:lstStyle/>
          <a:p>
            <a:pPr marL="457200" indent="-457200" algn="just">
              <a:buFont typeface="Wingdings" panose="05000000000000000000" pitchFamily="2" charset="2"/>
              <a:buChar char="v"/>
            </a:pPr>
            <a:r>
              <a:rPr lang="vi-VN" sz="2800" dirty="0">
                <a:latin typeface="Cambria" panose="02040503050406030204" pitchFamily="18" charset="0"/>
              </a:rPr>
              <a:t>5.4. Widgets cơ bản</a:t>
            </a:r>
          </a:p>
          <a:p>
            <a:pPr marL="457200" indent="-457200" algn="just">
              <a:buFont typeface="Wingdings" panose="05000000000000000000" pitchFamily="2" charset="2"/>
              <a:buChar char="v"/>
            </a:pPr>
            <a:r>
              <a:rPr lang="vi-VN" sz="2800" dirty="0">
                <a:latin typeface="Cambria" panose="02040503050406030204" pitchFamily="18" charset="0"/>
              </a:rPr>
              <a:t>5.4.1. QLabel</a:t>
            </a:r>
          </a:p>
          <a:p>
            <a:pPr marL="457200" indent="-457200" algn="just">
              <a:buFont typeface="Wingdings" panose="05000000000000000000" pitchFamily="2" charset="2"/>
              <a:buChar char="v"/>
            </a:pPr>
            <a:r>
              <a:rPr lang="vi-VN" sz="2800" dirty="0">
                <a:latin typeface="Cambria" panose="02040503050406030204" pitchFamily="18" charset="0"/>
              </a:rPr>
              <a:t>5.4.2. QLineEdit</a:t>
            </a:r>
          </a:p>
          <a:p>
            <a:pPr marL="457200" indent="-457200" algn="just">
              <a:buFont typeface="Wingdings" panose="05000000000000000000" pitchFamily="2" charset="2"/>
              <a:buChar char="v"/>
            </a:pPr>
            <a:r>
              <a:rPr lang="vi-VN" sz="2800" dirty="0">
                <a:latin typeface="Cambria" panose="02040503050406030204" pitchFamily="18" charset="0"/>
              </a:rPr>
              <a:t>5.4.3. QPushButton</a:t>
            </a:r>
          </a:p>
          <a:p>
            <a:pPr marL="457200" indent="-457200" algn="just">
              <a:buFont typeface="Wingdings" panose="05000000000000000000" pitchFamily="2" charset="2"/>
              <a:buChar char="v"/>
            </a:pPr>
            <a:r>
              <a:rPr lang="vi-VN" sz="2800" dirty="0">
                <a:latin typeface="Cambria" panose="02040503050406030204" pitchFamily="18" charset="0"/>
              </a:rPr>
              <a:t>5.4.4. QCheckBox</a:t>
            </a:r>
          </a:p>
          <a:p>
            <a:pPr marL="457200" indent="-457200" algn="just">
              <a:buFont typeface="Wingdings" panose="05000000000000000000" pitchFamily="2" charset="2"/>
              <a:buChar char="v"/>
            </a:pPr>
            <a:r>
              <a:rPr lang="vi-VN" sz="2800" dirty="0">
                <a:latin typeface="Cambria" panose="02040503050406030204" pitchFamily="18" charset="0"/>
              </a:rPr>
              <a:t>5.4.5. QRadioButton</a:t>
            </a:r>
          </a:p>
          <a:p>
            <a:pPr marL="457200" indent="-457200" algn="just">
              <a:buFont typeface="Wingdings" panose="05000000000000000000" pitchFamily="2" charset="2"/>
              <a:buChar char="v"/>
            </a:pPr>
            <a:r>
              <a:rPr lang="vi-VN" sz="2800" dirty="0">
                <a:latin typeface="Cambria" panose="02040503050406030204" pitchFamily="18" charset="0"/>
              </a:rPr>
              <a:t>5.4.6. QCombobox</a:t>
            </a:r>
          </a:p>
          <a:p>
            <a:pPr marL="457200" indent="-457200" algn="just">
              <a:buFont typeface="Wingdings" panose="05000000000000000000" pitchFamily="2" charset="2"/>
              <a:buChar char="v"/>
            </a:pPr>
            <a:r>
              <a:rPr lang="vi-VN" sz="2800" dirty="0">
                <a:latin typeface="Cambria" panose="02040503050406030204" pitchFamily="18" charset="0"/>
              </a:rPr>
              <a:t>5.4.7. QListWidget</a:t>
            </a:r>
          </a:p>
        </p:txBody>
      </p:sp>
    </p:spTree>
    <p:extLst>
      <p:ext uri="{BB962C8B-B14F-4D97-AF65-F5344CB8AC3E}">
        <p14:creationId xmlns:p14="http://schemas.microsoft.com/office/powerpoint/2010/main" val="32633376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144E8C"/>
              </a:buClr>
              <a:buSzPts val="9600"/>
              <a:buFont typeface="Lato Black"/>
              <a:buNone/>
            </a:pPr>
            <a:r>
              <a:rPr lang="en-US"/>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8F9CD636-84A6-6651-1D28-7177A5FA973C}"/>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0CA8878-1105-9C98-E2C3-C55377A9446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A28C40B-C644-4BE6-3AC0-E9BDC4296F9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pSp>
        <p:nvGrpSpPr>
          <p:cNvPr id="2" name="Group 1">
            <a:extLst>
              <a:ext uri="{FF2B5EF4-FFF2-40B4-BE49-F238E27FC236}">
                <a16:creationId xmlns:a16="http://schemas.microsoft.com/office/drawing/2014/main" id="{6488BB67-3E85-75BD-CF23-AF3A1D5DF239}"/>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BEC59EFC-D303-6E9D-1E67-BFB120102C58}"/>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5.1.</a:t>
              </a:r>
              <a:r>
                <a:rPr lang="en-US" sz="2800">
                  <a:latin typeface="Cambria" panose="02040503050406030204" pitchFamily="18" charset="0"/>
                </a:rPr>
                <a:t>1</a:t>
              </a:r>
              <a:r>
                <a:rPr lang="vi-VN" sz="2800">
                  <a:latin typeface="Cambria" panose="02040503050406030204" pitchFamily="18" charset="0"/>
                </a:rPr>
                <a:t>. Cài đặt và sử dụng PyQt6 &amp; Qt Designer</a:t>
              </a:r>
              <a:endParaRPr lang="en-US" sz="2800">
                <a:latin typeface="Cambria" panose="02040503050406030204" pitchFamily="18" charset="0"/>
              </a:endParaRPr>
            </a:p>
          </p:txBody>
        </p:sp>
        <p:grpSp>
          <p:nvGrpSpPr>
            <p:cNvPr id="4" name="Group 17">
              <a:extLst>
                <a:ext uri="{FF2B5EF4-FFF2-40B4-BE49-F238E27FC236}">
                  <a16:creationId xmlns:a16="http://schemas.microsoft.com/office/drawing/2014/main" id="{5FDA10CB-0944-ED5C-D514-E1DEC246C8F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5AE9268-51E1-D6FA-60EA-44DEDE251E1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49D5D78A-302D-2830-877C-56EC04A44C91}"/>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E50B37B9-84DC-637F-C707-7601F0C34F7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p:cNvSpPr/>
          <p:nvPr/>
        </p:nvSpPr>
        <p:spPr>
          <a:xfrm>
            <a:off x="648874" y="884301"/>
            <a:ext cx="11028650" cy="830997"/>
          </a:xfrm>
          <a:prstGeom prst="rect">
            <a:avLst/>
          </a:prstGeom>
        </p:spPr>
        <p:txBody>
          <a:bodyPr wrap="square">
            <a:spAutoFit/>
          </a:bodyPr>
          <a:lstStyle/>
          <a:p>
            <a:r>
              <a:rPr lang="vi-VN" sz="2400" b="1" u="sng">
                <a:latin typeface="Times New Roman" panose="02020603050405020304" pitchFamily="18" charset="0"/>
                <a:cs typeface="Times New Roman" panose="02020603050405020304" pitchFamily="18" charset="0"/>
              </a:rPr>
              <a:t>Bước 4:</a:t>
            </a:r>
            <a:r>
              <a:rPr lang="vi-VN" sz="2400">
                <a:latin typeface="Times New Roman" panose="02020603050405020304" pitchFamily="18" charset="0"/>
                <a:cs typeface="Times New Roman" panose="02020603050405020304" pitchFamily="18" charset="0"/>
              </a:rPr>
              <a:t> Thiết kế giao diện với Qt Designer</a:t>
            </a:r>
          </a:p>
          <a:p>
            <a:endParaRPr lang="vi-VN" sz="2400" b="1" u="sng">
              <a:latin typeface="Times New Roman" panose="02020603050405020304" pitchFamily="18" charset="0"/>
              <a:cs typeface="Times New Roman" panose="02020603050405020304" pitchFamily="18" charset="0"/>
            </a:endParaRPr>
          </a:p>
        </p:txBody>
      </p:sp>
      <p:pic>
        <p:nvPicPr>
          <p:cNvPr id="4098" name="Picture 2" descr="https://tranduythanh.com/wp-content/uploads/2023/09/QtDesigner-16-1024x6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8799" y="1459833"/>
            <a:ext cx="7432375" cy="4674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497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8F9CD636-84A6-6651-1D28-7177A5FA973C}"/>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0CA8878-1105-9C98-E2C3-C55377A9446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A28C40B-C644-4BE6-3AC0-E9BDC4296F9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grpSp>
        <p:nvGrpSpPr>
          <p:cNvPr id="2" name="Group 1">
            <a:extLst>
              <a:ext uri="{FF2B5EF4-FFF2-40B4-BE49-F238E27FC236}">
                <a16:creationId xmlns:a16="http://schemas.microsoft.com/office/drawing/2014/main" id="{6488BB67-3E85-75BD-CF23-AF3A1D5DF239}"/>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BEC59EFC-D303-6E9D-1E67-BFB120102C58}"/>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5.1.</a:t>
              </a:r>
              <a:r>
                <a:rPr lang="en-US" sz="2800">
                  <a:latin typeface="Cambria" panose="02040503050406030204" pitchFamily="18" charset="0"/>
                </a:rPr>
                <a:t>1</a:t>
              </a:r>
              <a:r>
                <a:rPr lang="vi-VN" sz="2800">
                  <a:latin typeface="Cambria" panose="02040503050406030204" pitchFamily="18" charset="0"/>
                </a:rPr>
                <a:t>. Cài đặt và sử dụng PyQt6 &amp; Qt Designer</a:t>
              </a:r>
              <a:endParaRPr lang="en-US" sz="2800">
                <a:latin typeface="Cambria" panose="02040503050406030204" pitchFamily="18" charset="0"/>
              </a:endParaRPr>
            </a:p>
          </p:txBody>
        </p:sp>
        <p:grpSp>
          <p:nvGrpSpPr>
            <p:cNvPr id="4" name="Group 17">
              <a:extLst>
                <a:ext uri="{FF2B5EF4-FFF2-40B4-BE49-F238E27FC236}">
                  <a16:creationId xmlns:a16="http://schemas.microsoft.com/office/drawing/2014/main" id="{5FDA10CB-0944-ED5C-D514-E1DEC246C8F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5AE9268-51E1-D6FA-60EA-44DEDE251E1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49D5D78A-302D-2830-877C-56EC04A44C91}"/>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E50B37B9-84DC-637F-C707-7601F0C34F7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p:cNvSpPr/>
          <p:nvPr/>
        </p:nvSpPr>
        <p:spPr>
          <a:xfrm>
            <a:off x="648874" y="884301"/>
            <a:ext cx="11028650" cy="830997"/>
          </a:xfrm>
          <a:prstGeom prst="rect">
            <a:avLst/>
          </a:prstGeom>
        </p:spPr>
        <p:txBody>
          <a:bodyPr wrap="square">
            <a:spAutoFit/>
          </a:bodyPr>
          <a:lstStyle/>
          <a:p>
            <a:r>
              <a:rPr lang="vi-VN" sz="2400" b="1" u="sng">
                <a:latin typeface="Times New Roman" panose="02020603050405020304" pitchFamily="18" charset="0"/>
                <a:cs typeface="Times New Roman" panose="02020603050405020304" pitchFamily="18" charset="0"/>
              </a:rPr>
              <a:t>Bước 4:</a:t>
            </a:r>
            <a:r>
              <a:rPr lang="vi-VN" sz="2400">
                <a:latin typeface="Times New Roman" panose="02020603050405020304" pitchFamily="18" charset="0"/>
                <a:cs typeface="Times New Roman" panose="02020603050405020304" pitchFamily="18" charset="0"/>
              </a:rPr>
              <a:t> Thiết kế giao diện với Qt Designer</a:t>
            </a:r>
          </a:p>
          <a:p>
            <a:endParaRPr lang="vi-VN" sz="2400" b="1" u="sng">
              <a:latin typeface="Times New Roman" panose="02020603050405020304" pitchFamily="18" charset="0"/>
              <a:cs typeface="Times New Roman" panose="02020603050405020304" pitchFamily="18" charset="0"/>
            </a:endParaRPr>
          </a:p>
        </p:txBody>
      </p:sp>
      <p:pic>
        <p:nvPicPr>
          <p:cNvPr id="5122" name="Picture 2" descr="https://tranduythanh.com/wp-content/uploads/2023/09/QtDesigner-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7199" y="1314133"/>
            <a:ext cx="5316425" cy="5115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190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8F9CD636-84A6-6651-1D28-7177A5FA973C}"/>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0CA8878-1105-9C98-E2C3-C55377A9446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A28C40B-C644-4BE6-3AC0-E9BDC4296F9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2" name="Group 1">
            <a:extLst>
              <a:ext uri="{FF2B5EF4-FFF2-40B4-BE49-F238E27FC236}">
                <a16:creationId xmlns:a16="http://schemas.microsoft.com/office/drawing/2014/main" id="{6488BB67-3E85-75BD-CF23-AF3A1D5DF239}"/>
              </a:ext>
            </a:extLst>
          </p:cNvPr>
          <p:cNvGrpSpPr/>
          <p:nvPr/>
        </p:nvGrpSpPr>
        <p:grpSpPr>
          <a:xfrm>
            <a:off x="152400" y="261944"/>
            <a:ext cx="7336420" cy="508000"/>
            <a:chOff x="789624" y="1191463"/>
            <a:chExt cx="7336420" cy="508000"/>
          </a:xfrm>
        </p:grpSpPr>
        <p:sp>
          <p:nvSpPr>
            <p:cNvPr id="3" name="AutoShape 52">
              <a:extLst>
                <a:ext uri="{FF2B5EF4-FFF2-40B4-BE49-F238E27FC236}">
                  <a16:creationId xmlns:a16="http://schemas.microsoft.com/office/drawing/2014/main" id="{BEC59EFC-D303-6E9D-1E67-BFB120102C58}"/>
                </a:ext>
              </a:extLst>
            </p:cNvPr>
            <p:cNvSpPr>
              <a:spLocks noChangeArrowheads="1"/>
            </p:cNvSpPr>
            <p:nvPr/>
          </p:nvSpPr>
          <p:spPr bwMode="gray">
            <a:xfrm>
              <a:off x="990599" y="1191463"/>
              <a:ext cx="71354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5.1.</a:t>
              </a:r>
              <a:r>
                <a:rPr lang="en-US" sz="2800">
                  <a:latin typeface="Cambria" panose="02040503050406030204" pitchFamily="18" charset="0"/>
                </a:rPr>
                <a:t>1</a:t>
              </a:r>
              <a:r>
                <a:rPr lang="vi-VN" sz="2800">
                  <a:latin typeface="Cambria" panose="02040503050406030204" pitchFamily="18" charset="0"/>
                </a:rPr>
                <a:t>. Cài đặt và sử dụng PyQt6 &amp; Qt Designer</a:t>
              </a:r>
              <a:endParaRPr lang="en-US" sz="2800">
                <a:latin typeface="Cambria" panose="02040503050406030204" pitchFamily="18" charset="0"/>
              </a:endParaRPr>
            </a:p>
          </p:txBody>
        </p:sp>
        <p:grpSp>
          <p:nvGrpSpPr>
            <p:cNvPr id="4" name="Group 17">
              <a:extLst>
                <a:ext uri="{FF2B5EF4-FFF2-40B4-BE49-F238E27FC236}">
                  <a16:creationId xmlns:a16="http://schemas.microsoft.com/office/drawing/2014/main" id="{5FDA10CB-0944-ED5C-D514-E1DEC246C8F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5AE9268-51E1-D6FA-60EA-44DEDE251E1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49D5D78A-302D-2830-877C-56EC04A44C91}"/>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E50B37B9-84DC-637F-C707-7601F0C34F7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p:cNvSpPr/>
          <p:nvPr/>
        </p:nvSpPr>
        <p:spPr>
          <a:xfrm>
            <a:off x="648874" y="884301"/>
            <a:ext cx="11028650" cy="830997"/>
          </a:xfrm>
          <a:prstGeom prst="rect">
            <a:avLst/>
          </a:prstGeom>
        </p:spPr>
        <p:txBody>
          <a:bodyPr wrap="square">
            <a:spAutoFit/>
          </a:bodyPr>
          <a:lstStyle/>
          <a:p>
            <a:r>
              <a:rPr lang="vi-VN" sz="2400" b="1" u="sng">
                <a:latin typeface="Times New Roman" panose="02020603050405020304" pitchFamily="18" charset="0"/>
                <a:cs typeface="Times New Roman" panose="02020603050405020304" pitchFamily="18" charset="0"/>
              </a:rPr>
              <a:t>Bước 4:</a:t>
            </a:r>
            <a:r>
              <a:rPr lang="vi-VN" sz="2400">
                <a:latin typeface="Times New Roman" panose="02020603050405020304" pitchFamily="18" charset="0"/>
                <a:cs typeface="Times New Roman" panose="02020603050405020304" pitchFamily="18" charset="0"/>
              </a:rPr>
              <a:t> Thiết kế giao diện với Qt Designer</a:t>
            </a:r>
          </a:p>
          <a:p>
            <a:endParaRPr lang="vi-VN" sz="2400" b="1" u="sng">
              <a:latin typeface="Times New Roman" panose="02020603050405020304" pitchFamily="18" charset="0"/>
              <a:cs typeface="Times New Roman" panose="02020603050405020304" pitchFamily="18" charset="0"/>
            </a:endParaRPr>
          </a:p>
        </p:txBody>
      </p:sp>
      <p:pic>
        <p:nvPicPr>
          <p:cNvPr id="6146" name="Picture 2" descr="https://tranduythanh.com/wp-content/uploads/2023/09/QtDesigner-21-1024x39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810" y="1657027"/>
            <a:ext cx="6729536" cy="261558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tranduythanh.com/wp-content/uploads/2023/09/QtDesigner-2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0800" y="1465738"/>
            <a:ext cx="4162788" cy="3652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448562"/>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1208</TotalTime>
  <Words>4634</Words>
  <Application>Microsoft Office PowerPoint</Application>
  <PresentationFormat>Widescreen</PresentationFormat>
  <Paragraphs>371</Paragraphs>
  <Slides>62</Slides>
  <Notes>62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Cambria</vt:lpstr>
      <vt:lpstr>Times New Roman</vt:lpstr>
      <vt:lpstr>Lato</vt:lpstr>
      <vt:lpstr>Arial Unicode MS</vt:lpstr>
      <vt:lpstr>Lato Black</vt:lpstr>
      <vt:lpstr>Calibri</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Pí Yeah</dc:creator>
  <cp:lastModifiedBy>Trần Duy Thanh</cp:lastModifiedBy>
  <cp:revision>389</cp:revision>
  <dcterms:created xsi:type="dcterms:W3CDTF">2022-12-02T04:21:00Z</dcterms:created>
  <dcterms:modified xsi:type="dcterms:W3CDTF">2024-03-07T00:36:08Z</dcterms:modified>
</cp:coreProperties>
</file>